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9" r:id="rId2"/>
    <p:sldId id="260" r:id="rId3"/>
    <p:sldId id="257" r:id="rId4"/>
    <p:sldId id="263" r:id="rId5"/>
    <p:sldId id="277" r:id="rId6"/>
    <p:sldId id="276" r:id="rId7"/>
    <p:sldId id="270" r:id="rId8"/>
    <p:sldId id="261" r:id="rId9"/>
    <p:sldId id="265" r:id="rId10"/>
    <p:sldId id="264" r:id="rId11"/>
    <p:sldId id="267" r:id="rId12"/>
    <p:sldId id="268" r:id="rId13"/>
    <p:sldId id="269" r:id="rId14"/>
    <p:sldId id="273" r:id="rId15"/>
    <p:sldId id="271" r:id="rId16"/>
    <p:sldId id="272" r:id="rId17"/>
    <p:sldId id="266"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8" userDrawn="1">
          <p15:clr>
            <a:srgbClr val="A4A3A4"/>
          </p15:clr>
        </p15:guide>
        <p15:guide id="2" pos="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EF8"/>
    <a:srgbClr val="FF6699"/>
    <a:srgbClr val="13253A"/>
    <a:srgbClr val="CC0000"/>
    <a:srgbClr val="FF7C80"/>
    <a:srgbClr val="3435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57" autoAdjust="0"/>
    <p:restoredTop sz="94660"/>
  </p:normalViewPr>
  <p:slideViewPr>
    <p:cSldViewPr snapToGrid="0" showGuides="1">
      <p:cViewPr varScale="1">
        <p:scale>
          <a:sx n="100" d="100"/>
          <a:sy n="100" d="100"/>
        </p:scale>
        <p:origin x="584" y="56"/>
      </p:cViewPr>
      <p:guideLst>
        <p:guide orient="horz" pos="888"/>
        <p:guide pos="72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D0263-783B-4E16-B870-C7E6B2DF8693}"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9CE53-B159-4CC1-B5D3-DE19906B13DF}" type="slidenum">
              <a:rPr lang="en-US" smtClean="0"/>
              <a:t>‹#›</a:t>
            </a:fld>
            <a:endParaRPr lang="en-US"/>
          </a:p>
        </p:txBody>
      </p:sp>
    </p:spTree>
    <p:extLst>
      <p:ext uri="{BB962C8B-B14F-4D97-AF65-F5344CB8AC3E}">
        <p14:creationId xmlns:p14="http://schemas.microsoft.com/office/powerpoint/2010/main" val="1697582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2</a:t>
            </a:fld>
            <a:endParaRPr lang="en-US"/>
          </a:p>
        </p:txBody>
      </p:sp>
    </p:spTree>
    <p:extLst>
      <p:ext uri="{BB962C8B-B14F-4D97-AF65-F5344CB8AC3E}">
        <p14:creationId xmlns:p14="http://schemas.microsoft.com/office/powerpoint/2010/main" val="212692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11</a:t>
            </a:fld>
            <a:endParaRPr lang="en-US"/>
          </a:p>
        </p:txBody>
      </p:sp>
    </p:spTree>
    <p:extLst>
      <p:ext uri="{BB962C8B-B14F-4D97-AF65-F5344CB8AC3E}">
        <p14:creationId xmlns:p14="http://schemas.microsoft.com/office/powerpoint/2010/main" val="4051982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12</a:t>
            </a:fld>
            <a:endParaRPr lang="en-US"/>
          </a:p>
        </p:txBody>
      </p:sp>
    </p:spTree>
    <p:extLst>
      <p:ext uri="{BB962C8B-B14F-4D97-AF65-F5344CB8AC3E}">
        <p14:creationId xmlns:p14="http://schemas.microsoft.com/office/powerpoint/2010/main" val="2689749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13</a:t>
            </a:fld>
            <a:endParaRPr lang="en-US"/>
          </a:p>
        </p:txBody>
      </p:sp>
    </p:spTree>
    <p:extLst>
      <p:ext uri="{BB962C8B-B14F-4D97-AF65-F5344CB8AC3E}">
        <p14:creationId xmlns:p14="http://schemas.microsoft.com/office/powerpoint/2010/main" val="3065757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7EE3B-5B3F-5F74-FB59-CC5381F32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09304-FAA6-7774-D8D5-2415F7504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F2E34F-A970-DD39-7A6E-8577C5C111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249152-31D2-1D2F-D87B-DCACACFFAF60}"/>
              </a:ext>
            </a:extLst>
          </p:cNvPr>
          <p:cNvSpPr>
            <a:spLocks noGrp="1"/>
          </p:cNvSpPr>
          <p:nvPr>
            <p:ph type="sldNum" sz="quarter" idx="5"/>
          </p:nvPr>
        </p:nvSpPr>
        <p:spPr/>
        <p:txBody>
          <a:bodyPr/>
          <a:lstStyle/>
          <a:p>
            <a:fld id="{8829CE53-B159-4CC1-B5D3-DE19906B13DF}" type="slidenum">
              <a:rPr lang="en-US" smtClean="0"/>
              <a:t>14</a:t>
            </a:fld>
            <a:endParaRPr lang="en-US"/>
          </a:p>
        </p:txBody>
      </p:sp>
    </p:spTree>
    <p:extLst>
      <p:ext uri="{BB962C8B-B14F-4D97-AF65-F5344CB8AC3E}">
        <p14:creationId xmlns:p14="http://schemas.microsoft.com/office/powerpoint/2010/main" val="3136390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15</a:t>
            </a:fld>
            <a:endParaRPr lang="en-US"/>
          </a:p>
        </p:txBody>
      </p:sp>
    </p:spTree>
    <p:extLst>
      <p:ext uri="{BB962C8B-B14F-4D97-AF65-F5344CB8AC3E}">
        <p14:creationId xmlns:p14="http://schemas.microsoft.com/office/powerpoint/2010/main" val="4029038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16</a:t>
            </a:fld>
            <a:endParaRPr lang="en-US"/>
          </a:p>
        </p:txBody>
      </p:sp>
    </p:spTree>
    <p:extLst>
      <p:ext uri="{BB962C8B-B14F-4D97-AF65-F5344CB8AC3E}">
        <p14:creationId xmlns:p14="http://schemas.microsoft.com/office/powerpoint/2010/main" val="3513920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17</a:t>
            </a:fld>
            <a:endParaRPr lang="en-US"/>
          </a:p>
        </p:txBody>
      </p:sp>
    </p:spTree>
    <p:extLst>
      <p:ext uri="{BB962C8B-B14F-4D97-AF65-F5344CB8AC3E}">
        <p14:creationId xmlns:p14="http://schemas.microsoft.com/office/powerpoint/2010/main" val="131332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18</a:t>
            </a:fld>
            <a:endParaRPr lang="en-US"/>
          </a:p>
        </p:txBody>
      </p:sp>
    </p:spTree>
    <p:extLst>
      <p:ext uri="{BB962C8B-B14F-4D97-AF65-F5344CB8AC3E}">
        <p14:creationId xmlns:p14="http://schemas.microsoft.com/office/powerpoint/2010/main" val="87399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3</a:t>
            </a:fld>
            <a:endParaRPr lang="en-US"/>
          </a:p>
        </p:txBody>
      </p:sp>
    </p:spTree>
    <p:extLst>
      <p:ext uri="{BB962C8B-B14F-4D97-AF65-F5344CB8AC3E}">
        <p14:creationId xmlns:p14="http://schemas.microsoft.com/office/powerpoint/2010/main" val="2528027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4</a:t>
            </a:fld>
            <a:endParaRPr lang="en-US"/>
          </a:p>
        </p:txBody>
      </p:sp>
    </p:spTree>
    <p:extLst>
      <p:ext uri="{BB962C8B-B14F-4D97-AF65-F5344CB8AC3E}">
        <p14:creationId xmlns:p14="http://schemas.microsoft.com/office/powerpoint/2010/main" val="246330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5</a:t>
            </a:fld>
            <a:endParaRPr lang="en-US"/>
          </a:p>
        </p:txBody>
      </p:sp>
    </p:spTree>
    <p:extLst>
      <p:ext uri="{BB962C8B-B14F-4D97-AF65-F5344CB8AC3E}">
        <p14:creationId xmlns:p14="http://schemas.microsoft.com/office/powerpoint/2010/main" val="234491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FC51C-0573-A37D-CB3B-3B20D41D0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0922F-CF78-C106-2C80-42D0D938C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C6A8B-63ED-8487-FD56-45D53DEC05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254078-1A4D-6908-D228-6E42009B36FD}"/>
              </a:ext>
            </a:extLst>
          </p:cNvPr>
          <p:cNvSpPr>
            <a:spLocks noGrp="1"/>
          </p:cNvSpPr>
          <p:nvPr>
            <p:ph type="sldNum" sz="quarter" idx="5"/>
          </p:nvPr>
        </p:nvSpPr>
        <p:spPr/>
        <p:txBody>
          <a:bodyPr/>
          <a:lstStyle/>
          <a:p>
            <a:fld id="{8829CE53-B159-4CC1-B5D3-DE19906B13DF}" type="slidenum">
              <a:rPr lang="en-US" smtClean="0"/>
              <a:t>6</a:t>
            </a:fld>
            <a:endParaRPr lang="en-US"/>
          </a:p>
        </p:txBody>
      </p:sp>
    </p:spTree>
    <p:extLst>
      <p:ext uri="{BB962C8B-B14F-4D97-AF65-F5344CB8AC3E}">
        <p14:creationId xmlns:p14="http://schemas.microsoft.com/office/powerpoint/2010/main" val="1687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7</a:t>
            </a:fld>
            <a:endParaRPr lang="en-US"/>
          </a:p>
        </p:txBody>
      </p:sp>
    </p:spTree>
    <p:extLst>
      <p:ext uri="{BB962C8B-B14F-4D97-AF65-F5344CB8AC3E}">
        <p14:creationId xmlns:p14="http://schemas.microsoft.com/office/powerpoint/2010/main" val="3732414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8</a:t>
            </a:fld>
            <a:endParaRPr lang="en-US"/>
          </a:p>
        </p:txBody>
      </p:sp>
    </p:spTree>
    <p:extLst>
      <p:ext uri="{BB962C8B-B14F-4D97-AF65-F5344CB8AC3E}">
        <p14:creationId xmlns:p14="http://schemas.microsoft.com/office/powerpoint/2010/main" val="983768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9</a:t>
            </a:fld>
            <a:endParaRPr lang="en-US"/>
          </a:p>
        </p:txBody>
      </p:sp>
    </p:spTree>
    <p:extLst>
      <p:ext uri="{BB962C8B-B14F-4D97-AF65-F5344CB8AC3E}">
        <p14:creationId xmlns:p14="http://schemas.microsoft.com/office/powerpoint/2010/main" val="197308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9CE53-B159-4CC1-B5D3-DE19906B13DF}" type="slidenum">
              <a:rPr lang="en-US" smtClean="0"/>
              <a:t>10</a:t>
            </a:fld>
            <a:endParaRPr lang="en-US"/>
          </a:p>
        </p:txBody>
      </p:sp>
    </p:spTree>
    <p:extLst>
      <p:ext uri="{BB962C8B-B14F-4D97-AF65-F5344CB8AC3E}">
        <p14:creationId xmlns:p14="http://schemas.microsoft.com/office/powerpoint/2010/main" val="1817676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9175-6305-4346-9ADE-CE69930A03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5CA4BE-5161-46E6-BE91-E3B948482A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3646AD-A1B3-4F5E-B2ED-8B877A5995E6}"/>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FC05B0F0-6073-4180-951D-C07C17A9B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6069C-8DA8-4A57-90D6-F4F7382677AE}"/>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149939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3257-7F2B-4D51-AB02-3EF94769A9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E942A9-EDD0-40AC-9D70-FEDE02F35F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470E20-0978-494A-AE1F-BF3E2A173512}"/>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28EA5480-105D-4FC7-BE3F-F470F4DB6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5F687-8A59-418E-8881-F6077D5FB6B5}"/>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2993199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B6C2A0-066D-49CA-B18C-D0BC7DDBFC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B594F-14FA-431A-8D04-2BBF9FF442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CCE198-995E-4374-91F3-EEFB9943DFBF}"/>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148FC851-4C07-439D-874B-453E889039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B88603-6089-4ADE-822C-F455891295A7}"/>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2546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8978-9664-4A4C-A973-73318BDF45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3A544-8734-465F-B7D7-2EB0CFF132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49FB3-54F5-49B8-9024-6DF694D152EA}"/>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3DC0CBF1-9372-4048-A40D-4415DAD6C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DD5EB4-ED4A-4093-A639-287BFB76BB6A}"/>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6001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BAF9-5318-4CC8-AC80-094BC5984B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E01E58-2049-4714-8B6C-F52218395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7ABD68-93AE-47D9-BAA9-DE92CA683D55}"/>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3C0717C9-7629-439D-A1E6-F0126FD6C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FD706-0601-4BF5-B322-63BEDF879A6F}"/>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73094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4B51-6342-491B-8DC5-6E9170C5C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720D39-9F71-4A71-9B1B-C8B431D338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552A54-C583-4532-91D7-5CA8D20FCB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C7DF0-ED4D-4263-9423-F834D0DE1FE5}"/>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6" name="Footer Placeholder 5">
            <a:extLst>
              <a:ext uri="{FF2B5EF4-FFF2-40B4-BE49-F238E27FC236}">
                <a16:creationId xmlns:a16="http://schemas.microsoft.com/office/drawing/2014/main" id="{574E6B87-4624-4195-AEAA-5B12CFB56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AEBF5-4E56-4B60-8E41-92CE5C04B81F}"/>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741914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44C2-DDEB-4339-9C35-725851CBD5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027969-4599-4083-B7DC-A90FEF7A8E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CDA44-B89F-4E3C-ACED-141B61CE95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109E37-0CEA-4C46-B74C-DF64DC34BB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861850-0E38-4019-8AD0-0E77E43390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BAA4FE-F42E-4715-A69F-A125706678C5}"/>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8" name="Footer Placeholder 7">
            <a:extLst>
              <a:ext uri="{FF2B5EF4-FFF2-40B4-BE49-F238E27FC236}">
                <a16:creationId xmlns:a16="http://schemas.microsoft.com/office/drawing/2014/main" id="{2B0DE6F3-007C-4DDD-A539-67591B868F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6E18F5-1707-454A-B674-48E3B3256236}"/>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00625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978E-B2A8-4411-8852-68C4C154FF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8DCD8-3827-49B3-9680-1CEBEA7E582F}"/>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4" name="Footer Placeholder 3">
            <a:extLst>
              <a:ext uri="{FF2B5EF4-FFF2-40B4-BE49-F238E27FC236}">
                <a16:creationId xmlns:a16="http://schemas.microsoft.com/office/drawing/2014/main" id="{36B714D8-76B2-486E-8259-437B235DC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27DE9C-ACFD-4BC5-B1A1-F4245E1ABC68}"/>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1544942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ADD448-E32F-4131-A150-89C8204A9EC0}"/>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3" name="Footer Placeholder 2">
            <a:extLst>
              <a:ext uri="{FF2B5EF4-FFF2-40B4-BE49-F238E27FC236}">
                <a16:creationId xmlns:a16="http://schemas.microsoft.com/office/drawing/2014/main" id="{60EFE754-C361-42A1-BA6F-67121A720F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7F27C3-B07A-4226-AA14-6826216D6505}"/>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142106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7D19-E882-4123-9C61-BC22EBEC5E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EA77E5-861C-4067-B129-CEBED113D0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4EC7AB-E6F8-4DEF-9316-5841D6619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62B56E-591D-4F59-9882-EE4A43870EED}"/>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6" name="Footer Placeholder 5">
            <a:extLst>
              <a:ext uri="{FF2B5EF4-FFF2-40B4-BE49-F238E27FC236}">
                <a16:creationId xmlns:a16="http://schemas.microsoft.com/office/drawing/2014/main" id="{37256C4B-FFD1-4FD9-9889-DA979A43E2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91CC6-8B72-4515-A6AE-2033CDF2F53D}"/>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2071225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C0E85-2ABF-4D0C-989C-89222556F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5AFE96-9A9E-4406-95A3-FF08A1F47A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CCED6D-E604-4C68-9549-ACC70BF35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376B2-F4B9-4071-A3EE-0019951B5091}"/>
              </a:ext>
            </a:extLst>
          </p:cNvPr>
          <p:cNvSpPr>
            <a:spLocks noGrp="1"/>
          </p:cNvSpPr>
          <p:nvPr>
            <p:ph type="dt" sz="half" idx="10"/>
          </p:nvPr>
        </p:nvSpPr>
        <p:spPr/>
        <p:txBody>
          <a:bodyPr/>
          <a:lstStyle/>
          <a:p>
            <a:fld id="{40763445-E514-4C2D-A79C-05CBB76BB6EC}" type="datetimeFigureOut">
              <a:rPr lang="en-US" smtClean="0"/>
              <a:t>12/9/2024</a:t>
            </a:fld>
            <a:endParaRPr lang="en-US"/>
          </a:p>
        </p:txBody>
      </p:sp>
      <p:sp>
        <p:nvSpPr>
          <p:cNvPr id="6" name="Footer Placeholder 5">
            <a:extLst>
              <a:ext uri="{FF2B5EF4-FFF2-40B4-BE49-F238E27FC236}">
                <a16:creationId xmlns:a16="http://schemas.microsoft.com/office/drawing/2014/main" id="{EA8D5001-BDB7-4CFC-B150-FC97127EC2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44DD3D-75DD-48D7-B407-9A76A47801EF}"/>
              </a:ext>
            </a:extLst>
          </p:cNvPr>
          <p:cNvSpPr>
            <a:spLocks noGrp="1"/>
          </p:cNvSpPr>
          <p:nvPr>
            <p:ph type="sldNum" sz="quarter" idx="12"/>
          </p:nvPr>
        </p:nvSpPr>
        <p:spPr/>
        <p:txBody>
          <a:bodyPr/>
          <a:lstStyle/>
          <a:p>
            <a:fld id="{4B62E7F6-0D82-4E98-8C29-8DA88879731F}" type="slidenum">
              <a:rPr lang="en-US" smtClean="0"/>
              <a:t>‹#›</a:t>
            </a:fld>
            <a:endParaRPr lang="en-US"/>
          </a:p>
        </p:txBody>
      </p:sp>
    </p:spTree>
    <p:extLst>
      <p:ext uri="{BB962C8B-B14F-4D97-AF65-F5344CB8AC3E}">
        <p14:creationId xmlns:p14="http://schemas.microsoft.com/office/powerpoint/2010/main" val="375185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13D79A-2F47-4DAB-A99C-4F95EAD96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3E3A86-03CC-4E10-9D96-7BD2A24E9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0658E-98B3-4A91-BE22-ABA516DDCB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63445-E514-4C2D-A79C-05CBB76BB6EC}" type="datetimeFigureOut">
              <a:rPr lang="en-US" smtClean="0"/>
              <a:t>12/9/2024</a:t>
            </a:fld>
            <a:endParaRPr lang="en-US"/>
          </a:p>
        </p:txBody>
      </p:sp>
      <p:sp>
        <p:nvSpPr>
          <p:cNvPr id="5" name="Footer Placeholder 4">
            <a:extLst>
              <a:ext uri="{FF2B5EF4-FFF2-40B4-BE49-F238E27FC236}">
                <a16:creationId xmlns:a16="http://schemas.microsoft.com/office/drawing/2014/main" id="{4F1E2A4A-568A-4BA0-838E-B3A678EB8E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8DEA52-CD83-4E33-AD08-A1AE0FB488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2E7F6-0D82-4E98-8C29-8DA88879731F}" type="slidenum">
              <a:rPr lang="en-US" smtClean="0"/>
              <a:t>‹#›</a:t>
            </a:fld>
            <a:endParaRPr lang="en-US"/>
          </a:p>
        </p:txBody>
      </p:sp>
    </p:spTree>
    <p:extLst>
      <p:ext uri="{BB962C8B-B14F-4D97-AF65-F5344CB8AC3E}">
        <p14:creationId xmlns:p14="http://schemas.microsoft.com/office/powerpoint/2010/main" val="925256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bcwalter.net/" TargetMode="External"/><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bit.ly/4df8fAY"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s://www.ftc.gov/news-events/news/press-releases/2024/08/ftc-investigation-leads-lawsuit-against-tiktok-bytedance-flagrantly-violating-childrens-privacy-law" TargetMode="External"/><Relationship Id="rId3" Type="http://schemas.openxmlformats.org/officeDocument/2006/relationships/image" Target="../media/image35.png"/><Relationship Id="rId7" Type="http://schemas.openxmlformats.org/officeDocument/2006/relationships/hyperlink" Target="https://arxiv.org/abs/2311.17035"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www.biia.com/generative-artificial-intelligence-models-leak-private-data/" TargetMode="External"/><Relationship Id="rId5" Type="http://schemas.openxmlformats.org/officeDocument/2006/relationships/hyperlink" Target="https://www.zdnet.com/article/chatgpt-can-leak-source-data-violate-privacy-says-googles-deepmind/" TargetMode="External"/><Relationship Id="rId4" Type="http://schemas.openxmlformats.org/officeDocument/2006/relationships/hyperlink" Target="https://www.wiz.io/blog/38-terabytes-of-private-data-accidentally-exposed-by-microsoft-ai-researcher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reuters.com/legal/tiktok-must-face-lawsuit-over-10-year-old-girls-death-us-court-rules-2024-08-28/"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en.wikipedia.org/wiki/Protecting_Americans_from_Foreign_Adversary_Controlled_Applications_Ac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onkey_selfie_copyright_dispute"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arstechnica.com/information-technology/2023/02/us-copyright-office-withdraws-copyright-for-ai-generated-comic-artwork/"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hyperlink" Target="https://lifearchitect.ai/" TargetMode="Externa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lmarena.ai/" TargetMode="External"/><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sports/wimbled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m4a"/><Relationship Id="rId7" Type="http://schemas.openxmlformats.org/officeDocument/2006/relationships/image" Target="../media/image2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audio" Target="../media/media2.m4a"/><Relationship Id="rId9"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F39A0157-A779-4254-8DD0-25D15FEA84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43" b="32659"/>
          <a:stretch/>
        </p:blipFill>
        <p:spPr bwMode="auto">
          <a:xfrm>
            <a:off x="2293683" y="3529746"/>
            <a:ext cx="7604631" cy="220673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7D7D29-786D-4E24-BC28-C66DCF63DFA4}"/>
              </a:ext>
            </a:extLst>
          </p:cNvPr>
          <p:cNvSpPr txBox="1"/>
          <p:nvPr/>
        </p:nvSpPr>
        <p:spPr>
          <a:xfrm>
            <a:off x="5896161" y="5813527"/>
            <a:ext cx="6178826" cy="80021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Office of the Territorial Public Defender</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December 12, 2024</a:t>
            </a:r>
          </a:p>
        </p:txBody>
      </p:sp>
      <p:grpSp>
        <p:nvGrpSpPr>
          <p:cNvPr id="12" name="Group 11">
            <a:extLst>
              <a:ext uri="{FF2B5EF4-FFF2-40B4-BE49-F238E27FC236}">
                <a16:creationId xmlns:a16="http://schemas.microsoft.com/office/drawing/2014/main" id="{51199866-A576-FECD-6522-ECAAD555C95D}"/>
              </a:ext>
            </a:extLst>
          </p:cNvPr>
          <p:cNvGrpSpPr/>
          <p:nvPr/>
        </p:nvGrpSpPr>
        <p:grpSpPr>
          <a:xfrm>
            <a:off x="-2" y="266107"/>
            <a:ext cx="12192000" cy="3264483"/>
            <a:chOff x="-1" y="265263"/>
            <a:chExt cx="12192000" cy="3264483"/>
          </a:xfrm>
        </p:grpSpPr>
        <p:sp>
          <p:nvSpPr>
            <p:cNvPr id="3" name="TextBox 2">
              <a:extLst>
                <a:ext uri="{FF2B5EF4-FFF2-40B4-BE49-F238E27FC236}">
                  <a16:creationId xmlns:a16="http://schemas.microsoft.com/office/drawing/2014/main" id="{3F403693-A45C-4D20-934E-7B7D0F93EEE3}"/>
                </a:ext>
              </a:extLst>
            </p:cNvPr>
            <p:cNvSpPr txBox="1"/>
            <p:nvPr/>
          </p:nvSpPr>
          <p:spPr>
            <a:xfrm>
              <a:off x="-1" y="265263"/>
              <a:ext cx="12192000" cy="3264483"/>
            </a:xfrm>
            <a:prstGeom prst="rect">
              <a:avLst/>
            </a:prstGeom>
            <a:noFill/>
          </p:spPr>
          <p:txBody>
            <a:bodyPr wrap="square" rtlCol="0">
              <a:spAutoFit/>
            </a:bodyPr>
            <a:lstStyle/>
            <a:p>
              <a:pPr marL="0" marR="0" algn="ctr">
                <a:lnSpc>
                  <a:spcPct val="115000"/>
                </a:lnSpc>
              </a:pPr>
              <a:r>
                <a:rPr lang="en-US" sz="4400" b="1" kern="100" dirty="0">
                  <a:effectLst/>
                  <a:latin typeface="Aptos" panose="020B0004020202020204" pitchFamily="34" charset="0"/>
                  <a:ea typeface="Aptos" panose="020B0004020202020204" pitchFamily="34" charset="0"/>
                  <a:cs typeface="Times New Roman" panose="02020603050405020304" pitchFamily="18" charset="0"/>
                </a:rPr>
                <a:t>Artificial Intelligence in the Legal Arena:</a:t>
              </a:r>
            </a:p>
            <a:p>
              <a:pPr marL="0" marR="0" algn="ctr">
                <a:lnSpc>
                  <a:spcPct val="115000"/>
                </a:lnSpc>
                <a:spcAft>
                  <a:spcPts val="800"/>
                </a:spcAft>
              </a:pPr>
              <a:r>
                <a:rPr lang="en-US" sz="2800" b="1" kern="100" dirty="0">
                  <a:latin typeface="Aptos" panose="020B0004020202020204" pitchFamily="34" charset="0"/>
                  <a:ea typeface="Aptos" panose="020B0004020202020204" pitchFamily="34" charset="0"/>
                  <a:cs typeface="Times New Roman" panose="02020603050405020304" pitchFamily="18" charset="0"/>
                </a:rPr>
                <a:t>Opportunities, Challenges, and Ethical Considerations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8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mn-cs"/>
                  <a:hlinkClick r:id="rId3"/>
                </a:rPr>
                <a:t>Dr. Ben C. Walter</a:t>
              </a:r>
              <a:endParaRPr kumimoji="0" lang="en-US" sz="28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212121"/>
                  </a:solidFill>
                  <a:latin typeface="Calibri" panose="020F0502020204030204" pitchFamily="34" charset="0"/>
                  <a:ea typeface="Calibri" panose="020F0502020204030204" pitchFamily="34" charset="0"/>
                </a:rPr>
                <a:t>Associate Professor of Mathematics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12121"/>
                  </a:solidFill>
                  <a:effectLst/>
                  <a:uLnTx/>
                  <a:uFillTx/>
                  <a:latin typeface="Calibri" panose="020F0502020204030204" pitchFamily="34" charset="0"/>
                  <a:ea typeface="Calibri" panose="020F0502020204030204" pitchFamily="34" charset="0"/>
                  <a:cs typeface="+mn-cs"/>
                </a:rPr>
                <a:t>University of the Virgin Islands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A logo of a university&#10;&#10;Description automatically generated">
              <a:extLst>
                <a:ext uri="{FF2B5EF4-FFF2-40B4-BE49-F238E27FC236}">
                  <a16:creationId xmlns:a16="http://schemas.microsoft.com/office/drawing/2014/main" id="{CBD3DDC6-0554-45C5-BEA3-8147A94EE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8080" y="2569541"/>
              <a:ext cx="803551" cy="812423"/>
            </a:xfrm>
            <a:prstGeom prst="rect">
              <a:avLst/>
            </a:prstGeom>
          </p:spPr>
        </p:pic>
      </p:grpSp>
      <p:grpSp>
        <p:nvGrpSpPr>
          <p:cNvPr id="4" name="Group 3">
            <a:extLst>
              <a:ext uri="{FF2B5EF4-FFF2-40B4-BE49-F238E27FC236}">
                <a16:creationId xmlns:a16="http://schemas.microsoft.com/office/drawing/2014/main" id="{E65BF435-683A-6B77-AA7B-928EC040A0DB}"/>
              </a:ext>
            </a:extLst>
          </p:cNvPr>
          <p:cNvGrpSpPr/>
          <p:nvPr/>
        </p:nvGrpSpPr>
        <p:grpSpPr>
          <a:xfrm>
            <a:off x="10203988" y="1804564"/>
            <a:ext cx="2218517" cy="1578244"/>
            <a:chOff x="9420527" y="905164"/>
            <a:chExt cx="2218517" cy="1578244"/>
          </a:xfrm>
        </p:grpSpPr>
        <p:sp>
          <p:nvSpPr>
            <p:cNvPr id="9" name="Rectangle 8">
              <a:extLst>
                <a:ext uri="{FF2B5EF4-FFF2-40B4-BE49-F238E27FC236}">
                  <a16:creationId xmlns:a16="http://schemas.microsoft.com/office/drawing/2014/main" id="{F34101E9-7A7E-D18A-A5A0-650E31E7A1F5}"/>
                </a:ext>
              </a:extLst>
            </p:cNvPr>
            <p:cNvSpPr/>
            <p:nvPr/>
          </p:nvSpPr>
          <p:spPr>
            <a:xfrm>
              <a:off x="9420527" y="905164"/>
              <a:ext cx="1926419" cy="1578244"/>
            </a:xfrm>
            <a:prstGeom prst="rect">
              <a:avLst/>
            </a:prstGeom>
            <a:solidFill>
              <a:srgbClr val="E8EEF8"/>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766B719-F07A-3117-8B0E-3EDA57202FB1}"/>
                </a:ext>
              </a:extLst>
            </p:cNvPr>
            <p:cNvSpPr txBox="1"/>
            <p:nvPr/>
          </p:nvSpPr>
          <p:spPr>
            <a:xfrm>
              <a:off x="9420527" y="2044473"/>
              <a:ext cx="2218517" cy="338554"/>
            </a:xfrm>
            <a:prstGeom prst="rect">
              <a:avLst/>
            </a:prstGeom>
            <a:noFill/>
          </p:spPr>
          <p:txBody>
            <a:bodyPr wrap="square" rtlCol="0">
              <a:spAutoFit/>
            </a:bodyPr>
            <a:lstStyle/>
            <a:p>
              <a:r>
                <a:rPr lang="en-US" sz="1600" dirty="0">
                  <a:hlinkClick r:id="rId5"/>
                </a:rPr>
                <a:t>https://bit.ly/4df8fAY</a:t>
              </a:r>
              <a:endParaRPr lang="en-US" sz="1600" dirty="0"/>
            </a:p>
          </p:txBody>
        </p:sp>
        <p:pic>
          <p:nvPicPr>
            <p:cNvPr id="11" name="Picture 10">
              <a:extLst>
                <a:ext uri="{FF2B5EF4-FFF2-40B4-BE49-F238E27FC236}">
                  <a16:creationId xmlns:a16="http://schemas.microsoft.com/office/drawing/2014/main" id="{9F5F8CF8-DD94-DA01-D073-133E4EFDE5AD}"/>
                </a:ext>
              </a:extLst>
            </p:cNvPr>
            <p:cNvPicPr>
              <a:picLocks noChangeAspect="1"/>
            </p:cNvPicPr>
            <p:nvPr/>
          </p:nvPicPr>
          <p:blipFill>
            <a:blip r:embed="rId6"/>
            <a:stretch>
              <a:fillRect/>
            </a:stretch>
          </p:blipFill>
          <p:spPr>
            <a:xfrm>
              <a:off x="9876590" y="987050"/>
              <a:ext cx="1050029" cy="1057423"/>
            </a:xfrm>
            <a:prstGeom prst="rect">
              <a:avLst/>
            </a:prstGeom>
          </p:spPr>
        </p:pic>
      </p:grpSp>
      <p:pic>
        <p:nvPicPr>
          <p:cNvPr id="13" name="Picture 2">
            <a:extLst>
              <a:ext uri="{FF2B5EF4-FFF2-40B4-BE49-F238E27FC236}">
                <a16:creationId xmlns:a16="http://schemas.microsoft.com/office/drawing/2014/main" id="{E9895DB6-0E04-3BC1-BDFC-F5BB7B00CE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491" y="5834868"/>
            <a:ext cx="3767384" cy="94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496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t>
            </a:r>
          </a:p>
        </p:txBody>
      </p:sp>
    </p:spTree>
    <p:extLst>
      <p:ext uri="{BB962C8B-B14F-4D97-AF65-F5344CB8AC3E}">
        <p14:creationId xmlns:p14="http://schemas.microsoft.com/office/powerpoint/2010/main" val="147411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600" b="1" dirty="0">
              <a:solidFill>
                <a:schemeClr val="tx1"/>
              </a:solidFill>
            </a:endParaRPr>
          </a:p>
        </p:txBody>
      </p:sp>
    </p:spTree>
    <p:extLst>
      <p:ext uri="{BB962C8B-B14F-4D97-AF65-F5344CB8AC3E}">
        <p14:creationId xmlns:p14="http://schemas.microsoft.com/office/powerpoint/2010/main" val="2641708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Privacy and surveillance</a:t>
            </a:r>
          </a:p>
        </p:txBody>
      </p:sp>
      <p:pic>
        <p:nvPicPr>
          <p:cNvPr id="4" name="Picture 3">
            <a:extLst>
              <a:ext uri="{FF2B5EF4-FFF2-40B4-BE49-F238E27FC236}">
                <a16:creationId xmlns:a16="http://schemas.microsoft.com/office/drawing/2014/main" id="{A16B66D1-CE3A-79E6-B594-B770C01155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77200" y="990600"/>
            <a:ext cx="3162300" cy="3162300"/>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55CD8FC1-ABD8-CF90-2802-AD35E39B797B}"/>
              </a:ext>
            </a:extLst>
          </p:cNvPr>
          <p:cNvSpPr txBox="1"/>
          <p:nvPr/>
        </p:nvSpPr>
        <p:spPr>
          <a:xfrm>
            <a:off x="636154" y="1355088"/>
            <a:ext cx="7390597" cy="2970044"/>
          </a:xfrm>
          <a:prstGeom prst="rect">
            <a:avLst/>
          </a:prstGeom>
          <a:noFill/>
        </p:spPr>
        <p:txBody>
          <a:bodyPr wrap="square" rtlCol="0">
            <a:spAutoFit/>
          </a:bodyPr>
          <a:lstStyle/>
          <a:p>
            <a:pPr>
              <a:spcAft>
                <a:spcPts val="1200"/>
              </a:spcAft>
            </a:pPr>
            <a:r>
              <a:rPr lang="en-US" dirty="0"/>
              <a:t>AI can be induced to leak training data.  Massive training data sets can also be directly stolen or exposed via human intervention or </a:t>
            </a:r>
            <a:r>
              <a:rPr lang="en-US" dirty="0">
                <a:hlinkClick r:id="rId4"/>
              </a:rPr>
              <a:t>mistakes</a:t>
            </a:r>
            <a:r>
              <a:rPr lang="en-US" dirty="0"/>
              <a:t>.</a:t>
            </a:r>
          </a:p>
          <a:p>
            <a:pPr marL="285750" indent="-285750">
              <a:spcBef>
                <a:spcPts val="600"/>
              </a:spcBef>
              <a:spcAft>
                <a:spcPts val="1200"/>
              </a:spcAft>
              <a:buFont typeface="Arial" panose="020B0604020202020204" pitchFamily="34" charset="0"/>
              <a:buChar char="•"/>
            </a:pPr>
            <a:r>
              <a:rPr lang="en-US" b="1" dirty="0"/>
              <a:t>Training data privacy</a:t>
            </a:r>
            <a:br>
              <a:rPr lang="en-US" dirty="0"/>
            </a:br>
            <a:r>
              <a:rPr lang="en-US" dirty="0"/>
              <a:t>Internal AI may be trained with confidential data; e.g. names, phone numbers, addresses, salary. </a:t>
            </a:r>
            <a:r>
              <a:rPr lang="en-US" dirty="0">
                <a:hlinkClick r:id="rId5"/>
              </a:rPr>
              <a:t>Known attacks</a:t>
            </a:r>
            <a:r>
              <a:rPr lang="en-US" dirty="0"/>
              <a:t> </a:t>
            </a:r>
            <a:r>
              <a:rPr lang="en-US" dirty="0">
                <a:hlinkClick r:id="rId6"/>
              </a:rPr>
              <a:t>can extract</a:t>
            </a:r>
            <a:r>
              <a:rPr lang="en-US" dirty="0"/>
              <a:t> </a:t>
            </a:r>
            <a:r>
              <a:rPr lang="en-US" dirty="0">
                <a:hlinkClick r:id="rId7"/>
              </a:rPr>
              <a:t>this information</a:t>
            </a:r>
            <a:r>
              <a:rPr lang="en-US" dirty="0"/>
              <a:t>. </a:t>
            </a:r>
            <a:br>
              <a:rPr lang="en-US" dirty="0"/>
            </a:br>
            <a:r>
              <a:rPr lang="en-US" dirty="0"/>
              <a:t>- see </a:t>
            </a:r>
            <a:r>
              <a:rPr lang="en-US" i="1" dirty="0"/>
              <a:t>Nasr. Scalable extraction of training data… (2023)</a:t>
            </a:r>
          </a:p>
          <a:p>
            <a:pPr marL="285750" indent="-285750">
              <a:spcAft>
                <a:spcPts val="1200"/>
              </a:spcAft>
              <a:buFont typeface="Arial" panose="020B0604020202020204" pitchFamily="34" charset="0"/>
              <a:buChar char="•"/>
            </a:pPr>
            <a:r>
              <a:rPr lang="en-US" b="1" dirty="0"/>
              <a:t>Query data privacy</a:t>
            </a:r>
            <a:br>
              <a:rPr lang="en-US" dirty="0"/>
            </a:br>
            <a:r>
              <a:rPr lang="en-US" dirty="0"/>
              <a:t>Many AI will </a:t>
            </a:r>
            <a:r>
              <a:rPr lang="en-US" i="1" dirty="0"/>
              <a:t>self-improve</a:t>
            </a:r>
            <a:r>
              <a:rPr lang="en-US" dirty="0"/>
              <a:t>, training on supplied query or analysis data.  Any non-anonymized data exposed to the AI is at risk of leakage. (</a:t>
            </a:r>
            <a:r>
              <a:rPr lang="en-US" i="1" dirty="0"/>
              <a:t>Read AI???)</a:t>
            </a:r>
          </a:p>
        </p:txBody>
      </p:sp>
      <p:sp>
        <p:nvSpPr>
          <p:cNvPr id="9" name="TextBox 8">
            <a:extLst>
              <a:ext uri="{FF2B5EF4-FFF2-40B4-BE49-F238E27FC236}">
                <a16:creationId xmlns:a16="http://schemas.microsoft.com/office/drawing/2014/main" id="{1E48E1B3-5403-A25A-9D88-CC1D4FC7591B}"/>
              </a:ext>
            </a:extLst>
          </p:cNvPr>
          <p:cNvSpPr txBox="1"/>
          <p:nvPr/>
        </p:nvSpPr>
        <p:spPr>
          <a:xfrm>
            <a:off x="636154" y="4296248"/>
            <a:ext cx="11408701" cy="206210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b="1" dirty="0"/>
              <a:t>Social media scraping privacy</a:t>
            </a:r>
            <a:br>
              <a:rPr lang="en-US" dirty="0"/>
            </a:br>
            <a:r>
              <a:rPr lang="en-US" dirty="0"/>
              <a:t>See </a:t>
            </a:r>
            <a:r>
              <a:rPr lang="en-US" i="1" dirty="0"/>
              <a:t>Cambridge Analytica scandal  </a:t>
            </a:r>
            <a:r>
              <a:rPr lang="en-US" dirty="0"/>
              <a:t>from 2018 (harvesting personal data from millions of users to influence politics).</a:t>
            </a:r>
          </a:p>
          <a:p>
            <a:pPr marL="285750" indent="-285750">
              <a:spcAft>
                <a:spcPts val="1200"/>
              </a:spcAft>
              <a:buFont typeface="Arial" panose="020B0604020202020204" pitchFamily="34" charset="0"/>
              <a:buChar char="•"/>
            </a:pPr>
            <a:r>
              <a:rPr lang="en-US" b="1" dirty="0"/>
              <a:t>Overcollection of data</a:t>
            </a:r>
            <a:br>
              <a:rPr lang="en-US" dirty="0"/>
            </a:br>
            <a:r>
              <a:rPr lang="en-US" dirty="0"/>
              <a:t>AI systems tend to collect extra data to maximize effectiveness; e.g. home assistant recording </a:t>
            </a:r>
            <a:r>
              <a:rPr lang="en-US" b="1" i="1" dirty="0"/>
              <a:t>all</a:t>
            </a:r>
            <a:r>
              <a:rPr lang="en-US" dirty="0"/>
              <a:t> video and audio.</a:t>
            </a:r>
          </a:p>
          <a:p>
            <a:pPr marL="285750" indent="-285750">
              <a:spcAft>
                <a:spcPts val="1200"/>
              </a:spcAft>
              <a:buFont typeface="Arial" panose="020B0604020202020204" pitchFamily="34" charset="0"/>
              <a:buChar char="•"/>
            </a:pPr>
            <a:r>
              <a:rPr lang="en-US" b="1" dirty="0"/>
              <a:t>Privacy of children</a:t>
            </a:r>
            <a:br>
              <a:rPr lang="en-US" b="1" dirty="0"/>
            </a:br>
            <a:r>
              <a:rPr lang="en-US" dirty="0"/>
              <a:t>See </a:t>
            </a:r>
            <a:r>
              <a:rPr lang="en-US" dirty="0">
                <a:hlinkClick r:id="rId8"/>
              </a:rPr>
              <a:t>FTC lawsuit vs ByteDance</a:t>
            </a:r>
            <a:r>
              <a:rPr lang="en-US" dirty="0"/>
              <a:t> due to collecting and hoarding data on minors (and impeding parental access).</a:t>
            </a:r>
          </a:p>
        </p:txBody>
      </p:sp>
    </p:spTree>
    <p:extLst>
      <p:ext uri="{BB962C8B-B14F-4D97-AF65-F5344CB8AC3E}">
        <p14:creationId xmlns:p14="http://schemas.microsoft.com/office/powerpoint/2010/main" val="173711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Transparency and explainability</a:t>
            </a:r>
          </a:p>
        </p:txBody>
      </p:sp>
      <p:sp>
        <p:nvSpPr>
          <p:cNvPr id="9" name="TextBox 8">
            <a:extLst>
              <a:ext uri="{FF2B5EF4-FFF2-40B4-BE49-F238E27FC236}">
                <a16:creationId xmlns:a16="http://schemas.microsoft.com/office/drawing/2014/main" id="{13232058-16F3-6652-D260-84DBF277FF2C}"/>
              </a:ext>
            </a:extLst>
          </p:cNvPr>
          <p:cNvSpPr txBox="1"/>
          <p:nvPr/>
        </p:nvSpPr>
        <p:spPr>
          <a:xfrm>
            <a:off x="640773" y="1376370"/>
            <a:ext cx="7237845"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“Algorithmic collusion”</a:t>
            </a:r>
            <a:br>
              <a:rPr lang="en-US" dirty="0"/>
            </a:br>
            <a:r>
              <a:rPr lang="en-US" dirty="0"/>
              <a:t>ML driven high frequency trading may contribute to market volatility (2010).  AI driven house price suggestions accused of price-fixing. </a:t>
            </a:r>
          </a:p>
        </p:txBody>
      </p:sp>
    </p:spTree>
    <p:extLst>
      <p:ext uri="{BB962C8B-B14F-4D97-AF65-F5344CB8AC3E}">
        <p14:creationId xmlns:p14="http://schemas.microsoft.com/office/powerpoint/2010/main" val="332147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221B0-DC79-CCE1-3FF8-43F15BC47B89}"/>
            </a:ext>
          </a:extLst>
        </p:cNvPr>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4C486DAD-ACAF-8175-CB29-8B194D1B83BA}"/>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870EEADB-005F-E67C-A0D8-B97F330327F6}"/>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Accountability</a:t>
            </a:r>
          </a:p>
        </p:txBody>
      </p:sp>
      <p:sp>
        <p:nvSpPr>
          <p:cNvPr id="3" name="TextBox 2">
            <a:extLst>
              <a:ext uri="{FF2B5EF4-FFF2-40B4-BE49-F238E27FC236}">
                <a16:creationId xmlns:a16="http://schemas.microsoft.com/office/drawing/2014/main" id="{7D62C9F6-2843-09EF-BF95-E68BB8B658AC}"/>
              </a:ext>
            </a:extLst>
          </p:cNvPr>
          <p:cNvSpPr txBox="1"/>
          <p:nvPr/>
        </p:nvSpPr>
        <p:spPr>
          <a:xfrm>
            <a:off x="640773" y="1366587"/>
            <a:ext cx="7348682" cy="163121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b="1" dirty="0"/>
              <a:t>“Blackout challenge” lawsuit vs TikTok?</a:t>
            </a:r>
            <a:br>
              <a:rPr lang="en-US" b="1" dirty="0"/>
            </a:br>
            <a:r>
              <a:rPr lang="en-US" dirty="0">
                <a:hlinkClick r:id="rId3"/>
              </a:rPr>
              <a:t>Aug 28. US appeals court revives lawsuit</a:t>
            </a:r>
            <a:r>
              <a:rPr lang="en-US" dirty="0"/>
              <a:t>: ML recommendation engines “not protected by sec 230 of Communications Decency Act”</a:t>
            </a:r>
          </a:p>
          <a:p>
            <a:pPr marL="285750" indent="-285750">
              <a:buFont typeface="Arial" panose="020B0604020202020204" pitchFamily="34" charset="0"/>
              <a:buChar char="•"/>
            </a:pPr>
            <a:r>
              <a:rPr lang="en-US" b="1" dirty="0"/>
              <a:t>National security threat order </a:t>
            </a:r>
            <a:r>
              <a:rPr lang="en-US" b="1" dirty="0">
                <a:hlinkClick r:id="rId4"/>
              </a:rPr>
              <a:t>(PAFACAA) vs ByteDance</a:t>
            </a:r>
            <a:r>
              <a:rPr lang="en-US" b="1" dirty="0"/>
              <a:t>?</a:t>
            </a:r>
            <a:br>
              <a:rPr lang="en-US" b="1" dirty="0"/>
            </a:br>
            <a:r>
              <a:rPr lang="en-US" dirty="0"/>
              <a:t>TikTok collects data on US citizens, could be used to manipulate opinion?</a:t>
            </a:r>
          </a:p>
        </p:txBody>
      </p:sp>
    </p:spTree>
    <p:extLst>
      <p:ext uri="{BB962C8B-B14F-4D97-AF65-F5344CB8AC3E}">
        <p14:creationId xmlns:p14="http://schemas.microsoft.com/office/powerpoint/2010/main" val="191676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Authorship rights</a:t>
            </a:r>
          </a:p>
        </p:txBody>
      </p:sp>
      <p:sp>
        <p:nvSpPr>
          <p:cNvPr id="14" name="TextBox 13">
            <a:extLst>
              <a:ext uri="{FF2B5EF4-FFF2-40B4-BE49-F238E27FC236}">
                <a16:creationId xmlns:a16="http://schemas.microsoft.com/office/drawing/2014/main" id="{7258FB4A-A273-4574-118C-2AC86EF6A5F0}"/>
              </a:ext>
            </a:extLst>
          </p:cNvPr>
          <p:cNvSpPr txBox="1"/>
          <p:nvPr/>
        </p:nvSpPr>
        <p:spPr>
          <a:xfrm>
            <a:off x="2400300" y="5257562"/>
            <a:ext cx="9791700" cy="1600438"/>
          </a:xfrm>
          <a:prstGeom prst="rect">
            <a:avLst/>
          </a:prstGeom>
          <a:solidFill>
            <a:srgbClr val="E8EEF8"/>
          </a:solidFill>
          <a:ln>
            <a:solidFill>
              <a:schemeClr val="tx1"/>
            </a:solidFill>
          </a:ln>
        </p:spPr>
        <p:txBody>
          <a:bodyPr wrap="square">
            <a:spAutoFit/>
          </a:bodyPr>
          <a:lstStyle/>
          <a:p>
            <a:r>
              <a:rPr lang="en-US" sz="1400" i="0" dirty="0">
                <a:effectLst/>
                <a:latin typeface="Calibri Light" panose="020F0302020204030204" pitchFamily="34" charset="0"/>
                <a:ea typeface="Calibri Light" panose="020F0302020204030204" pitchFamily="34" charset="0"/>
                <a:cs typeface="Calibri Light" panose="020F0302020204030204" pitchFamily="34" charset="0"/>
              </a:rPr>
              <a:t>Ownership of content. As between you and OpenAI, and to the extent permitted by applicable law, you (a) retain your ownership rights in Input and (b) own the Output. We hereby assign to you all our right, title, and interest, if any, in and to Output. </a:t>
            </a:r>
          </a:p>
          <a:p>
            <a:endParaRPr lang="en-US" sz="1400" i="0" dirty="0">
              <a:effectLst/>
              <a:latin typeface="Calibri Light" panose="020F0302020204030204" pitchFamily="34" charset="0"/>
              <a:ea typeface="Calibri Light" panose="020F0302020204030204" pitchFamily="34" charset="0"/>
              <a:cs typeface="Calibri Light" panose="020F0302020204030204" pitchFamily="34" charset="0"/>
            </a:endParaRPr>
          </a:p>
          <a:p>
            <a:r>
              <a:rPr lang="en-US" sz="1400" i="0" dirty="0">
                <a:effectLst/>
                <a:latin typeface="Calibri Light" panose="020F0302020204030204" pitchFamily="34" charset="0"/>
                <a:ea typeface="Calibri Light" panose="020F0302020204030204" pitchFamily="34" charset="0"/>
                <a:cs typeface="Calibri Light" panose="020F0302020204030204" pitchFamily="34" charset="0"/>
              </a:rPr>
              <a:t>Similarity of content. Due to the nature of our Services and artificial intelligence generally, output may not be unique and other users may receive similar output from our Services. Our assignment above does not extend to other users’ output or any Third Party Output. </a:t>
            </a:r>
          </a:p>
          <a:p>
            <a:endParaRPr lang="en-US" sz="1400" i="0" dirty="0">
              <a:effectLst/>
              <a:latin typeface="Calibri Light" panose="020F0302020204030204" pitchFamily="34" charset="0"/>
              <a:ea typeface="Calibri Light" panose="020F0302020204030204" pitchFamily="34" charset="0"/>
              <a:cs typeface="Calibri Light" panose="020F0302020204030204" pitchFamily="34" charset="0"/>
            </a:endParaRPr>
          </a:p>
          <a:p>
            <a:r>
              <a:rPr lang="en-US" sz="1400" i="0" dirty="0">
                <a:effectLst/>
                <a:latin typeface="Calibri Light" panose="020F0302020204030204" pitchFamily="34" charset="0"/>
                <a:ea typeface="Calibri Light" panose="020F0302020204030204" pitchFamily="34" charset="0"/>
                <a:cs typeface="Calibri Light" panose="020F0302020204030204" pitchFamily="34" charset="0"/>
              </a:rPr>
              <a:t>- OpenAI terms of use</a:t>
            </a:r>
            <a:endParaRPr lang="en-US" sz="1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9A79D345-826B-E24B-A864-985BC478D3F1}"/>
              </a:ext>
            </a:extLst>
          </p:cNvPr>
          <p:cNvSpPr txBox="1"/>
          <p:nvPr/>
        </p:nvSpPr>
        <p:spPr>
          <a:xfrm>
            <a:off x="698676" y="4568333"/>
            <a:ext cx="11346179" cy="646331"/>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b="1" dirty="0"/>
              <a:t>US copyright office gives NO ownership to any AI created content </a:t>
            </a:r>
            <a:r>
              <a:rPr lang="en-US" b="1" i="1" dirty="0"/>
              <a:t>(all is public domain)</a:t>
            </a:r>
            <a:br>
              <a:rPr lang="en-US" i="1" dirty="0"/>
            </a:br>
            <a:r>
              <a:rPr lang="en-US" dirty="0"/>
              <a:t>See </a:t>
            </a:r>
            <a:r>
              <a:rPr lang="en-US" dirty="0">
                <a:hlinkClick r:id="rId3"/>
              </a:rPr>
              <a:t>“Monkey Selfie”</a:t>
            </a:r>
            <a:r>
              <a:rPr lang="en-US" dirty="0"/>
              <a:t> lawsuit and </a:t>
            </a:r>
            <a:r>
              <a:rPr lang="en-US" dirty="0">
                <a:hlinkClick r:id="rId4"/>
              </a:rPr>
              <a:t>Zarya of the Dawn</a:t>
            </a:r>
            <a:r>
              <a:rPr lang="en-US" dirty="0"/>
              <a:t> comic dispute.</a:t>
            </a:r>
          </a:p>
        </p:txBody>
      </p:sp>
    </p:spTree>
    <p:extLst>
      <p:ext uri="{BB962C8B-B14F-4D97-AF65-F5344CB8AC3E}">
        <p14:creationId xmlns:p14="http://schemas.microsoft.com/office/powerpoint/2010/main" val="60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t>
            </a:r>
          </a:p>
        </p:txBody>
      </p:sp>
      <p:sp>
        <p:nvSpPr>
          <p:cNvPr id="8" name="TextBox 7">
            <a:extLst>
              <a:ext uri="{FF2B5EF4-FFF2-40B4-BE49-F238E27FC236}">
                <a16:creationId xmlns:a16="http://schemas.microsoft.com/office/drawing/2014/main" id="{48CB3762-BDBA-AA98-04E8-C93EFDBD53A9}"/>
              </a:ext>
            </a:extLst>
          </p:cNvPr>
          <p:cNvSpPr txBox="1"/>
          <p:nvPr/>
        </p:nvSpPr>
        <p:spPr>
          <a:xfrm>
            <a:off x="704699" y="1620750"/>
            <a:ext cx="10774194" cy="1670812"/>
          </a:xfrm>
          <a:prstGeom prst="roundRect">
            <a:avLst/>
          </a:prstGeom>
        </p:spPr>
        <p:style>
          <a:lnRef idx="1">
            <a:schemeClr val="accent6"/>
          </a:lnRef>
          <a:fillRef idx="2">
            <a:schemeClr val="accent6"/>
          </a:fillRef>
          <a:effectRef idx="1">
            <a:schemeClr val="accent6"/>
          </a:effectRef>
          <a:fontRef idx="minor">
            <a:schemeClr val="dk1"/>
          </a:fontRef>
        </p:style>
        <p:txBody>
          <a:bodyPr wrap="square" numCol="2" rtlCol="0">
            <a:spAutoFit/>
          </a:bodyPr>
          <a:lstStyle/>
          <a:p>
            <a:pPr>
              <a:spcAft>
                <a:spcPts val="600"/>
              </a:spcAft>
            </a:pPr>
            <a:r>
              <a:rPr lang="en-US" b="1" dirty="0"/>
              <a:t>“Human in the loop”</a:t>
            </a:r>
          </a:p>
          <a:p>
            <a:pPr marL="285750" indent="-285750">
              <a:spcAft>
                <a:spcPts val="600"/>
              </a:spcAft>
              <a:buFont typeface="Arial" panose="020B0604020202020204" pitchFamily="34" charset="0"/>
              <a:buChar char="•"/>
            </a:pPr>
            <a:r>
              <a:rPr lang="en-US" dirty="0"/>
              <a:t>Automated ML decisions are dangerous!</a:t>
            </a:r>
          </a:p>
          <a:p>
            <a:pPr marL="285750" indent="-285750">
              <a:spcAft>
                <a:spcPts val="600"/>
              </a:spcAft>
              <a:buFont typeface="Arial" panose="020B0604020202020204" pitchFamily="34" charset="0"/>
              <a:buChar char="•"/>
            </a:pPr>
            <a:r>
              <a:rPr lang="en-US" dirty="0"/>
              <a:t>Important for responsibility and accountability</a:t>
            </a:r>
          </a:p>
          <a:p>
            <a:pPr marL="285750" indent="-285750">
              <a:spcAft>
                <a:spcPts val="1200"/>
              </a:spcAft>
              <a:buFont typeface="Arial" panose="020B0604020202020204" pitchFamily="34" charset="0"/>
              <a:buChar char="•"/>
            </a:pPr>
            <a:r>
              <a:rPr lang="en-US" dirty="0"/>
              <a:t>Don’t blindly copy / believe AI output!</a:t>
            </a:r>
          </a:p>
          <a:p>
            <a:r>
              <a:rPr lang="en-US" b="1" dirty="0"/>
              <a:t>Don’t enter confidential data into 3</a:t>
            </a:r>
            <a:r>
              <a:rPr lang="en-US" b="1" baseline="30000" dirty="0"/>
              <a:t>rd</a:t>
            </a:r>
            <a:r>
              <a:rPr lang="en-US" b="1" dirty="0"/>
              <a:t> party AI</a:t>
            </a:r>
          </a:p>
          <a:p>
            <a:endParaRPr lang="en-US" b="1" dirty="0"/>
          </a:p>
          <a:p>
            <a:r>
              <a:rPr lang="en-US" b="1" dirty="0"/>
              <a:t>Use AI to augment your creativity, not replace.</a:t>
            </a:r>
          </a:p>
          <a:p>
            <a:endParaRPr lang="en-US" b="1" dirty="0"/>
          </a:p>
          <a:p>
            <a:r>
              <a:rPr lang="en-US" b="1" dirty="0"/>
              <a:t>Think critically about likely training data and bias.</a:t>
            </a:r>
          </a:p>
        </p:txBody>
      </p:sp>
    </p:spTree>
    <p:extLst>
      <p:ext uri="{BB962C8B-B14F-4D97-AF65-F5344CB8AC3E}">
        <p14:creationId xmlns:p14="http://schemas.microsoft.com/office/powerpoint/2010/main" val="35714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Policies</a:t>
            </a:r>
          </a:p>
        </p:txBody>
      </p:sp>
      <p:pic>
        <p:nvPicPr>
          <p:cNvPr id="4" name="Picture 3" descr="A building with a pool and a drawing of it&#10;&#10;Description automatically generated">
            <a:extLst>
              <a:ext uri="{FF2B5EF4-FFF2-40B4-BE49-F238E27FC236}">
                <a16:creationId xmlns:a16="http://schemas.microsoft.com/office/drawing/2014/main" id="{48928551-C10E-44F9-07EB-2328778A8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7200" y="1066801"/>
            <a:ext cx="3009900" cy="30099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5851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Some references</a:t>
            </a:r>
          </a:p>
        </p:txBody>
      </p:sp>
      <p:sp>
        <p:nvSpPr>
          <p:cNvPr id="8" name="TextBox 7">
            <a:extLst>
              <a:ext uri="{FF2B5EF4-FFF2-40B4-BE49-F238E27FC236}">
                <a16:creationId xmlns:a16="http://schemas.microsoft.com/office/drawing/2014/main" id="{8D1ABA1C-BBDA-7BE1-57C5-C484985ADF9B}"/>
              </a:ext>
            </a:extLst>
          </p:cNvPr>
          <p:cNvSpPr txBox="1"/>
          <p:nvPr/>
        </p:nvSpPr>
        <p:spPr>
          <a:xfrm>
            <a:off x="876565" y="3402239"/>
            <a:ext cx="11117841" cy="646331"/>
          </a:xfrm>
          <a:prstGeom prst="rect">
            <a:avLst/>
          </a:prstGeom>
          <a:noFill/>
        </p:spPr>
        <p:txBody>
          <a:bodyPr wrap="square">
            <a:spAutoFit/>
          </a:bodyPr>
          <a:lstStyle/>
          <a:p>
            <a:r>
              <a:rPr lang="en-US" b="0" i="0" dirty="0">
                <a:solidFill>
                  <a:srgbClr val="222222"/>
                </a:solidFill>
                <a:effectLst/>
                <a:latin typeface="Arial" panose="020B0604020202020204" pitchFamily="34" charset="0"/>
              </a:rPr>
              <a:t>Costello, T. H., Pennycook, G., &amp; Rand, D. G. (2024). Durably reducing conspiracy beliefs through dialogues with AI. </a:t>
            </a:r>
            <a:r>
              <a:rPr lang="en-US" b="0" i="1" dirty="0">
                <a:solidFill>
                  <a:srgbClr val="222222"/>
                </a:solidFill>
                <a:effectLst/>
                <a:latin typeface="Arial" panose="020B0604020202020204" pitchFamily="34" charset="0"/>
              </a:rPr>
              <a:t>Science</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385</a:t>
            </a:r>
            <a:r>
              <a:rPr lang="en-US" b="0" i="0" dirty="0">
                <a:solidFill>
                  <a:srgbClr val="222222"/>
                </a:solidFill>
                <a:effectLst/>
                <a:latin typeface="Arial" panose="020B0604020202020204" pitchFamily="34" charset="0"/>
              </a:rPr>
              <a:t>(6714), eadq1814.</a:t>
            </a:r>
            <a:endParaRPr lang="en-US" dirty="0"/>
          </a:p>
        </p:txBody>
      </p:sp>
      <p:sp>
        <p:nvSpPr>
          <p:cNvPr id="10" name="TextBox 9">
            <a:extLst>
              <a:ext uri="{FF2B5EF4-FFF2-40B4-BE49-F238E27FC236}">
                <a16:creationId xmlns:a16="http://schemas.microsoft.com/office/drawing/2014/main" id="{190F6EAD-C8BB-D0E1-2101-2E1B380545A9}"/>
              </a:ext>
            </a:extLst>
          </p:cNvPr>
          <p:cNvSpPr txBox="1"/>
          <p:nvPr/>
        </p:nvSpPr>
        <p:spPr>
          <a:xfrm>
            <a:off x="845054" y="4285609"/>
            <a:ext cx="10793991" cy="923330"/>
          </a:xfrm>
          <a:prstGeom prst="rect">
            <a:avLst/>
          </a:prstGeom>
          <a:noFill/>
        </p:spPr>
        <p:txBody>
          <a:bodyPr wrap="square">
            <a:spAutoFit/>
          </a:bodyPr>
          <a:lstStyle/>
          <a:p>
            <a:r>
              <a:rPr lang="en-US" b="0" i="0" dirty="0">
                <a:solidFill>
                  <a:srgbClr val="222222"/>
                </a:solidFill>
                <a:effectLst/>
                <a:latin typeface="Arial" panose="020B0604020202020204" pitchFamily="34" charset="0"/>
              </a:rPr>
              <a:t>Templeton, A. (2024). </a:t>
            </a:r>
            <a:r>
              <a:rPr lang="en-US" b="0" i="1" dirty="0">
                <a:solidFill>
                  <a:srgbClr val="222222"/>
                </a:solidFill>
                <a:effectLst/>
                <a:latin typeface="Arial" panose="020B0604020202020204" pitchFamily="34" charset="0"/>
              </a:rPr>
              <a:t>Scaling </a:t>
            </a:r>
            <a:r>
              <a:rPr lang="en-US" b="0" i="1" dirty="0" err="1">
                <a:solidFill>
                  <a:srgbClr val="222222"/>
                </a:solidFill>
                <a:effectLst/>
                <a:latin typeface="Arial" panose="020B0604020202020204" pitchFamily="34" charset="0"/>
              </a:rPr>
              <a:t>monosemanticity</a:t>
            </a:r>
            <a:r>
              <a:rPr lang="en-US" b="0" i="1" dirty="0">
                <a:solidFill>
                  <a:srgbClr val="222222"/>
                </a:solidFill>
                <a:effectLst/>
                <a:latin typeface="Arial" panose="020B0604020202020204" pitchFamily="34" charset="0"/>
              </a:rPr>
              <a:t>: Extracting interpretable features from </a:t>
            </a:r>
            <a:r>
              <a:rPr lang="en-US" b="0" i="1" dirty="0" err="1">
                <a:solidFill>
                  <a:srgbClr val="222222"/>
                </a:solidFill>
                <a:effectLst/>
                <a:latin typeface="Arial" panose="020B0604020202020204" pitchFamily="34" charset="0"/>
              </a:rPr>
              <a:t>claude</a:t>
            </a:r>
            <a:r>
              <a:rPr lang="en-US" b="0" i="1" dirty="0">
                <a:solidFill>
                  <a:srgbClr val="222222"/>
                </a:solidFill>
                <a:effectLst/>
                <a:latin typeface="Arial" panose="020B0604020202020204" pitchFamily="34" charset="0"/>
              </a:rPr>
              <a:t> 3 sonnet</a:t>
            </a:r>
            <a:r>
              <a:rPr lang="en-US" b="0" i="0" dirty="0">
                <a:solidFill>
                  <a:srgbClr val="222222"/>
                </a:solidFill>
                <a:effectLst/>
                <a:latin typeface="Arial" panose="020B0604020202020204" pitchFamily="34" charset="0"/>
              </a:rPr>
              <a:t>. Anthropic.</a:t>
            </a:r>
          </a:p>
          <a:p>
            <a:r>
              <a:rPr lang="en-US" dirty="0"/>
              <a:t>https://transformer-circuits.pub/2024/scaling-monosemanticity/index.html</a:t>
            </a:r>
          </a:p>
        </p:txBody>
      </p:sp>
      <p:sp>
        <p:nvSpPr>
          <p:cNvPr id="12" name="TextBox 11">
            <a:extLst>
              <a:ext uri="{FF2B5EF4-FFF2-40B4-BE49-F238E27FC236}">
                <a16:creationId xmlns:a16="http://schemas.microsoft.com/office/drawing/2014/main" id="{F7CBBB20-85BE-9DB4-3AE8-96089B7D59E7}"/>
              </a:ext>
            </a:extLst>
          </p:cNvPr>
          <p:cNvSpPr txBox="1"/>
          <p:nvPr/>
        </p:nvSpPr>
        <p:spPr>
          <a:xfrm>
            <a:off x="845054" y="5445978"/>
            <a:ext cx="10991850" cy="646331"/>
          </a:xfrm>
          <a:prstGeom prst="rect">
            <a:avLst/>
          </a:prstGeom>
          <a:noFill/>
        </p:spPr>
        <p:txBody>
          <a:bodyPr wrap="square">
            <a:spAutoFit/>
          </a:bodyPr>
          <a:lstStyle/>
          <a:p>
            <a:r>
              <a:rPr lang="en-US" b="0" i="0" dirty="0">
                <a:solidFill>
                  <a:srgbClr val="222222"/>
                </a:solidFill>
                <a:effectLst/>
                <a:latin typeface="Arial" panose="020B0604020202020204" pitchFamily="34" charset="0"/>
              </a:rPr>
              <a:t>Zehavi, I., &amp; Shamir, A. (2023). Facial misrecognition systems: Simple weight manipulations force </a:t>
            </a:r>
            <a:r>
              <a:rPr lang="en-US" b="0" i="0" dirty="0" err="1">
                <a:solidFill>
                  <a:srgbClr val="222222"/>
                </a:solidFill>
                <a:effectLst/>
                <a:latin typeface="Arial" panose="020B0604020202020204" pitchFamily="34" charset="0"/>
              </a:rPr>
              <a:t>dnns</a:t>
            </a:r>
            <a:r>
              <a:rPr lang="en-US" b="0" i="0" dirty="0">
                <a:solidFill>
                  <a:srgbClr val="222222"/>
                </a:solidFill>
                <a:effectLst/>
                <a:latin typeface="Arial" panose="020B0604020202020204" pitchFamily="34" charset="0"/>
              </a:rPr>
              <a:t> to err only on specific persons.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arXiv:2301.03118</a:t>
            </a:r>
            <a:r>
              <a:rPr lang="en-US" b="0" i="0" dirty="0">
                <a:solidFill>
                  <a:srgbClr val="222222"/>
                </a:solidFill>
                <a:effectLst/>
                <a:latin typeface="Arial" panose="020B0604020202020204" pitchFamily="34" charset="0"/>
              </a:rPr>
              <a:t>.</a:t>
            </a:r>
            <a:endParaRPr lang="en-US" dirty="0"/>
          </a:p>
        </p:txBody>
      </p:sp>
      <p:sp>
        <p:nvSpPr>
          <p:cNvPr id="18" name="TextBox 17">
            <a:extLst>
              <a:ext uri="{FF2B5EF4-FFF2-40B4-BE49-F238E27FC236}">
                <a16:creationId xmlns:a16="http://schemas.microsoft.com/office/drawing/2014/main" id="{C91FDE90-B208-62A0-E324-C3E15E00F484}"/>
              </a:ext>
            </a:extLst>
          </p:cNvPr>
          <p:cNvSpPr txBox="1"/>
          <p:nvPr/>
        </p:nvSpPr>
        <p:spPr>
          <a:xfrm>
            <a:off x="845054" y="2483408"/>
            <a:ext cx="10894364" cy="646331"/>
          </a:xfrm>
          <a:prstGeom prst="rect">
            <a:avLst/>
          </a:prstGeom>
          <a:noFill/>
        </p:spPr>
        <p:txBody>
          <a:bodyPr wrap="square">
            <a:spAutoFit/>
          </a:bodyPr>
          <a:lstStyle/>
          <a:p>
            <a:r>
              <a:rPr lang="en-US" b="0" i="0" dirty="0">
                <a:solidFill>
                  <a:srgbClr val="222222"/>
                </a:solidFill>
                <a:effectLst/>
                <a:latin typeface="Arial" panose="020B0604020202020204" pitchFamily="34" charset="0"/>
              </a:rPr>
              <a:t>Nasr, M., </a:t>
            </a:r>
            <a:r>
              <a:rPr lang="en-US" b="0" i="0" dirty="0" err="1">
                <a:solidFill>
                  <a:srgbClr val="222222"/>
                </a:solidFill>
                <a:effectLst/>
                <a:latin typeface="Arial" panose="020B0604020202020204" pitchFamily="34" charset="0"/>
              </a:rPr>
              <a:t>Carlini</a:t>
            </a:r>
            <a:r>
              <a:rPr lang="en-US" b="0" i="0" dirty="0">
                <a:solidFill>
                  <a:srgbClr val="222222"/>
                </a:solidFill>
                <a:effectLst/>
                <a:latin typeface="Arial" panose="020B0604020202020204" pitchFamily="34" charset="0"/>
              </a:rPr>
              <a:t>, N., </a:t>
            </a:r>
            <a:r>
              <a:rPr lang="en-US" b="0" i="0" dirty="0" err="1">
                <a:solidFill>
                  <a:srgbClr val="222222"/>
                </a:solidFill>
                <a:effectLst/>
                <a:latin typeface="Arial" panose="020B0604020202020204" pitchFamily="34" charset="0"/>
              </a:rPr>
              <a:t>Hayase</a:t>
            </a:r>
            <a:r>
              <a:rPr lang="en-US" b="0" i="0" dirty="0">
                <a:solidFill>
                  <a:srgbClr val="222222"/>
                </a:solidFill>
                <a:effectLst/>
                <a:latin typeface="Arial" panose="020B0604020202020204" pitchFamily="34" charset="0"/>
              </a:rPr>
              <a:t>, J., Jagielski, M., Cooper, A. F., Ippolito, D., ... &amp; Lee, K. (2023). Scalable extraction of training data from (production) language models. </a:t>
            </a:r>
            <a:r>
              <a:rPr lang="en-US" b="0" i="1" dirty="0" err="1">
                <a:solidFill>
                  <a:srgbClr val="222222"/>
                </a:solidFill>
                <a:effectLst/>
                <a:latin typeface="Arial" panose="020B0604020202020204" pitchFamily="34" charset="0"/>
              </a:rPr>
              <a:t>arXiv</a:t>
            </a:r>
            <a:r>
              <a:rPr lang="en-US" b="0" i="1" dirty="0">
                <a:solidFill>
                  <a:srgbClr val="222222"/>
                </a:solidFill>
                <a:effectLst/>
                <a:latin typeface="Arial" panose="020B0604020202020204" pitchFamily="34" charset="0"/>
              </a:rPr>
              <a:t> preprint arXiv:2311.17035</a:t>
            </a:r>
            <a:r>
              <a:rPr lang="en-US" b="0" i="0" dirty="0">
                <a:solidFill>
                  <a:srgbClr val="2222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3402035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Growth of Generative Artificial Intelligence (Gen AI)</a:t>
            </a:r>
          </a:p>
        </p:txBody>
      </p:sp>
      <p:grpSp>
        <p:nvGrpSpPr>
          <p:cNvPr id="11" name="Group 10">
            <a:extLst>
              <a:ext uri="{FF2B5EF4-FFF2-40B4-BE49-F238E27FC236}">
                <a16:creationId xmlns:a16="http://schemas.microsoft.com/office/drawing/2014/main" id="{62CA43D6-D481-01A4-171F-2B235B544B0C}"/>
              </a:ext>
            </a:extLst>
          </p:cNvPr>
          <p:cNvGrpSpPr/>
          <p:nvPr/>
        </p:nvGrpSpPr>
        <p:grpSpPr>
          <a:xfrm>
            <a:off x="354571" y="955059"/>
            <a:ext cx="6286500" cy="3558467"/>
            <a:chOff x="1008906" y="2808546"/>
            <a:chExt cx="6286500" cy="3558467"/>
          </a:xfrm>
        </p:grpSpPr>
        <p:pic>
          <p:nvPicPr>
            <p:cNvPr id="3074" name="Picture 2">
              <a:extLst>
                <a:ext uri="{FF2B5EF4-FFF2-40B4-BE49-F238E27FC236}">
                  <a16:creationId xmlns:a16="http://schemas.microsoft.com/office/drawing/2014/main" id="{04DA53E6-FF00-7085-5C6A-96F69D33D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 r="3997"/>
            <a:stretch/>
          </p:blipFill>
          <p:spPr bwMode="auto">
            <a:xfrm>
              <a:off x="1008906" y="2808546"/>
              <a:ext cx="6286500" cy="325069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205002-837C-8006-914D-795C61FAEF3D}"/>
                </a:ext>
              </a:extLst>
            </p:cNvPr>
            <p:cNvSpPr txBox="1"/>
            <p:nvPr/>
          </p:nvSpPr>
          <p:spPr>
            <a:xfrm>
              <a:off x="3631456" y="6059236"/>
              <a:ext cx="3663950" cy="307777"/>
            </a:xfrm>
            <a:prstGeom prst="rect">
              <a:avLst/>
            </a:prstGeom>
            <a:noFill/>
            <a:ln>
              <a:noFill/>
            </a:ln>
          </p:spPr>
          <p:txBody>
            <a:bodyPr wrap="square" rtlCol="0">
              <a:spAutoFit/>
            </a:bodyPr>
            <a:lstStyle/>
            <a:p>
              <a:r>
                <a:rPr lang="en-US" sz="1400" dirty="0"/>
                <a:t>Data from https://nhlocal.github.io/AiTimeline/</a:t>
              </a:r>
            </a:p>
          </p:txBody>
        </p:sp>
      </p:grpSp>
      <p:grpSp>
        <p:nvGrpSpPr>
          <p:cNvPr id="12" name="Group 11">
            <a:extLst>
              <a:ext uri="{FF2B5EF4-FFF2-40B4-BE49-F238E27FC236}">
                <a16:creationId xmlns:a16="http://schemas.microsoft.com/office/drawing/2014/main" id="{79553245-AE1F-40C9-82FC-DCC13661BC14}"/>
              </a:ext>
            </a:extLst>
          </p:cNvPr>
          <p:cNvGrpSpPr/>
          <p:nvPr/>
        </p:nvGrpSpPr>
        <p:grpSpPr>
          <a:xfrm>
            <a:off x="1433699" y="4643884"/>
            <a:ext cx="4445744" cy="1783714"/>
            <a:chOff x="7548662" y="4131504"/>
            <a:chExt cx="4445744" cy="1783714"/>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66B923C-8BBB-5821-1EB7-243B3F0858D5}"/>
                    </a:ext>
                  </a:extLst>
                </p:cNvPr>
                <p:cNvSpPr txBox="1"/>
                <p:nvPr/>
              </p:nvSpPr>
              <p:spPr>
                <a:xfrm>
                  <a:off x="7548662" y="4131504"/>
                  <a:ext cx="4293344" cy="1475937"/>
                </a:xfrm>
                <a:prstGeom prst="round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600" b="0" i="0" dirty="0">
                      <a:effectLst/>
                      <a:latin typeface="RobotoDraft"/>
                    </a:rPr>
                    <a:t>Alan D. Thompson (</a:t>
                  </a:r>
                  <a:r>
                    <a:rPr lang="en-US" sz="1600" b="0" i="0" dirty="0">
                      <a:effectLst/>
                      <a:latin typeface="RobotoDraft"/>
                      <a:hlinkClick r:id="rId4"/>
                    </a:rPr>
                    <a:t>https://lifearchitect.ai/</a:t>
                  </a:r>
                  <a:r>
                    <a:rPr lang="en-US" sz="1600" b="0" i="0" dirty="0">
                      <a:effectLst/>
                      <a:latin typeface="RobotoDraft"/>
                    </a:rPr>
                    <a:t>) e</a:t>
                  </a:r>
                  <a:r>
                    <a:rPr lang="en-US" sz="1600" dirty="0">
                      <a:latin typeface="RobotoDraft"/>
                    </a:rPr>
                    <a:t>stimates that ChatGPT currently outputs the equivalent of </a:t>
                  </a:r>
                  <a:r>
                    <a:rPr lang="en-US" sz="1600" i="1" dirty="0">
                      <a:latin typeface="RobotoDraft"/>
                    </a:rPr>
                    <a:t>the entire printed works </a:t>
                  </a:r>
                  <a:r>
                    <a:rPr lang="en-US" sz="1600" dirty="0">
                      <a:latin typeface="RobotoDraft"/>
                    </a:rPr>
                    <a:t>of mankind (130 trillion books averaging 70k words per book)</a:t>
                  </a:r>
                  <a14:m>
                    <m:oMath xmlns:m="http://schemas.openxmlformats.org/officeDocument/2006/math">
                      <m:sPre>
                        <m:sPrePr>
                          <m:ctrlPr>
                            <a:rPr lang="en-US" sz="1600" i="1" smtClean="0">
                              <a:latin typeface="Cambria Math" panose="02040503050406030204" pitchFamily="18" charset="0"/>
                            </a:rPr>
                          </m:ctrlPr>
                        </m:sPrePr>
                        <m:sub>
                          <m:r>
                            <a:rPr lang="en-US" sz="1600" b="0" i="1" smtClean="0">
                              <a:latin typeface="Cambria Math" panose="02040503050406030204" pitchFamily="18" charset="0"/>
                            </a:rPr>
                            <m:t> </m:t>
                          </m:r>
                        </m:sub>
                        <m:sup>
                          <m:r>
                            <a:rPr lang="en-US" b="0" i="1" smtClean="0">
                              <a:latin typeface="Cambria Math" panose="02040503050406030204" pitchFamily="18" charset="0"/>
                            </a:rPr>
                            <m:t>1</m:t>
                          </m:r>
                        </m:sup>
                        <m:e>
                          <m:r>
                            <a:rPr lang="en-US" b="0" i="1" smtClean="0">
                              <a:latin typeface="Cambria Math" panose="02040503050406030204" pitchFamily="18" charset="0"/>
                            </a:rPr>
                            <m:t> </m:t>
                          </m:r>
                        </m:e>
                      </m:sPre>
                    </m:oMath>
                  </a14:m>
                  <a:r>
                    <a:rPr lang="en-US" sz="1600" dirty="0">
                      <a:latin typeface="RobotoDraft"/>
                    </a:rPr>
                    <a:t>every </a:t>
                  </a:r>
                  <a:r>
                    <a:rPr lang="en-US" sz="1600" b="1" dirty="0">
                      <a:latin typeface="RobotoDraft"/>
                    </a:rPr>
                    <a:t>two weeks</a:t>
                  </a:r>
                  <a:r>
                    <a:rPr lang="en-US" sz="1600" dirty="0">
                      <a:latin typeface="RobotoDraft"/>
                    </a:rPr>
                    <a:t>.</a:t>
                  </a:r>
                  <a:endParaRPr lang="en-US" sz="1600" dirty="0"/>
                </a:p>
              </p:txBody>
            </p:sp>
          </mc:Choice>
          <mc:Fallback>
            <p:sp>
              <p:nvSpPr>
                <p:cNvPr id="8" name="TextBox 7">
                  <a:extLst>
                    <a:ext uri="{FF2B5EF4-FFF2-40B4-BE49-F238E27FC236}">
                      <a16:creationId xmlns:a16="http://schemas.microsoft.com/office/drawing/2014/main" id="{766B923C-8BBB-5821-1EB7-243B3F0858D5}"/>
                    </a:ext>
                  </a:extLst>
                </p:cNvPr>
                <p:cNvSpPr txBox="1">
                  <a:spLocks noRot="1" noChangeAspect="1" noMove="1" noResize="1" noEditPoints="1" noAdjustHandles="1" noChangeArrowheads="1" noChangeShapeType="1" noTextEdit="1"/>
                </p:cNvSpPr>
                <p:nvPr/>
              </p:nvSpPr>
              <p:spPr>
                <a:xfrm>
                  <a:off x="7548662" y="4131504"/>
                  <a:ext cx="4293344" cy="1475937"/>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855D89-22BA-41E9-14B7-04DD9F5B26D6}"/>
                    </a:ext>
                  </a:extLst>
                </p:cNvPr>
                <p:cNvSpPr txBox="1"/>
                <p:nvPr/>
              </p:nvSpPr>
              <p:spPr>
                <a:xfrm>
                  <a:off x="9352806" y="5607441"/>
                  <a:ext cx="2641600" cy="307777"/>
                </a:xfrm>
                <a:prstGeom prst="rect">
                  <a:avLst/>
                </a:prstGeom>
                <a:noFill/>
              </p:spPr>
              <p:txBody>
                <a:bodyPr wrap="square" rtlCol="0">
                  <a:spAutoFit/>
                </a:bodyPr>
                <a:lstStyle/>
                <a:p>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 </m:t>
                          </m:r>
                        </m:e>
                        <m:sup>
                          <m:r>
                            <a:rPr lang="en-US" sz="1400" b="0" i="1" smtClean="0">
                              <a:latin typeface="Cambria Math" panose="02040503050406030204" pitchFamily="18" charset="0"/>
                            </a:rPr>
                            <m:t>1</m:t>
                          </m:r>
                        </m:sup>
                      </m:sSup>
                    </m:oMath>
                  </a14:m>
                  <a:r>
                    <a:rPr lang="en-US" sz="1400" dirty="0"/>
                    <a:t>Based on Google Books study</a:t>
                  </a:r>
                </a:p>
              </p:txBody>
            </p:sp>
          </mc:Choice>
          <mc:Fallback xmlns="">
            <p:sp>
              <p:nvSpPr>
                <p:cNvPr id="9" name="TextBox 8">
                  <a:extLst>
                    <a:ext uri="{FF2B5EF4-FFF2-40B4-BE49-F238E27FC236}">
                      <a16:creationId xmlns:a16="http://schemas.microsoft.com/office/drawing/2014/main" id="{97855D89-22BA-41E9-14B7-04DD9F5B26D6}"/>
                    </a:ext>
                  </a:extLst>
                </p:cNvPr>
                <p:cNvSpPr txBox="1">
                  <a:spLocks noRot="1" noChangeAspect="1" noMove="1" noResize="1" noEditPoints="1" noAdjustHandles="1" noChangeArrowheads="1" noChangeShapeType="1" noTextEdit="1"/>
                </p:cNvSpPr>
                <p:nvPr/>
              </p:nvSpPr>
              <p:spPr>
                <a:xfrm>
                  <a:off x="9352806" y="5607441"/>
                  <a:ext cx="2641600" cy="307777"/>
                </a:xfrm>
                <a:prstGeom prst="rect">
                  <a:avLst/>
                </a:prstGeom>
                <a:blipFill>
                  <a:blip r:embed="rId6"/>
                  <a:stretch>
                    <a:fillRect t="-2000" b="-22000"/>
                  </a:stretch>
                </a:blipFill>
              </p:spPr>
              <p:txBody>
                <a:bodyPr/>
                <a:lstStyle/>
                <a:p>
                  <a:r>
                    <a:rPr lang="en-US">
                      <a:noFill/>
                    </a:rPr>
                    <a:t> </a:t>
                  </a:r>
                </a:p>
              </p:txBody>
            </p:sp>
          </mc:Fallback>
        </mc:AlternateContent>
      </p:grpSp>
      <p:pic>
        <p:nvPicPr>
          <p:cNvPr id="7" name="Picture 6">
            <a:extLst>
              <a:ext uri="{FF2B5EF4-FFF2-40B4-BE49-F238E27FC236}">
                <a16:creationId xmlns:a16="http://schemas.microsoft.com/office/drawing/2014/main" id="{EF0319F7-802E-D124-0410-EF1177BB88B5}"/>
              </a:ext>
            </a:extLst>
          </p:cNvPr>
          <p:cNvPicPr>
            <a:picLocks noChangeAspect="1"/>
          </p:cNvPicPr>
          <p:nvPr/>
        </p:nvPicPr>
        <p:blipFill>
          <a:blip r:embed="rId7">
            <a:extLst>
              <a:ext uri="{28A0092B-C50C-407E-A947-70E740481C1C}">
                <a14:useLocalDpi xmlns:a14="http://schemas.microsoft.com/office/drawing/2010/main" val="0"/>
              </a:ext>
            </a:extLst>
          </a:blip>
          <a:srcRect l="3501" t="-1" r="-26" b="-795"/>
          <a:stretch/>
        </p:blipFill>
        <p:spPr>
          <a:xfrm>
            <a:off x="7277100" y="3488277"/>
            <a:ext cx="4616450" cy="2959300"/>
          </a:xfrm>
          <a:prstGeom prst="rect">
            <a:avLst/>
          </a:prstGeom>
          <a:effectLst>
            <a:outerShdw blurRad="63500" sx="102000" sy="102000" algn="ctr" rotWithShape="0">
              <a:prstClr val="black">
                <a:alpha val="40000"/>
              </a:prstClr>
            </a:outerShdw>
          </a:effectLst>
        </p:spPr>
      </p:pic>
      <p:sp>
        <p:nvSpPr>
          <p:cNvPr id="13" name="Rectangle: Rounded Corners 12">
            <a:extLst>
              <a:ext uri="{FF2B5EF4-FFF2-40B4-BE49-F238E27FC236}">
                <a16:creationId xmlns:a16="http://schemas.microsoft.com/office/drawing/2014/main" id="{1298064E-70EA-23D7-D975-B6290C1B0CC5}"/>
              </a:ext>
            </a:extLst>
          </p:cNvPr>
          <p:cNvSpPr/>
          <p:nvPr/>
        </p:nvSpPr>
        <p:spPr>
          <a:xfrm>
            <a:off x="9067800" y="3775297"/>
            <a:ext cx="2764979" cy="57017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ED3572E-3A4D-D1AC-14C4-54516D59440D}"/>
                  </a:ext>
                </a:extLst>
              </p:cNvPr>
              <p:cNvSpPr txBox="1"/>
              <p:nvPr/>
            </p:nvSpPr>
            <p:spPr>
              <a:xfrm>
                <a:off x="9188801" y="3754803"/>
                <a:ext cx="2643978" cy="646331"/>
              </a:xfrm>
              <a:prstGeom prst="rect">
                <a:avLst/>
              </a:prstGeom>
              <a:noFill/>
            </p:spPr>
            <p:txBody>
              <a:bodyPr wrap="square" rtlCol="0">
                <a:spAutoFit/>
              </a:bodyPr>
              <a:lstStyle/>
              <a:p>
                <a:r>
                  <a:rPr lang="en-US" sz="1200" b="0" dirty="0"/>
                  <a:t>more than </a:t>
                </a:r>
                <a14:m>
                  <m:oMath xmlns:m="http://schemas.openxmlformats.org/officeDocument/2006/math">
                    <m:r>
                      <a:rPr lang="en-US" sz="1200" b="1" i="1" smtClean="0">
                        <a:latin typeface="Cambria Math" panose="02040503050406030204" pitchFamily="18" charset="0"/>
                      </a:rPr>
                      <m:t>𝟏𝟖𝟎</m:t>
                    </m:r>
                  </m:oMath>
                </a14:m>
                <a:r>
                  <a:rPr lang="en-US" sz="1200" b="1" dirty="0"/>
                  <a:t> million</a:t>
                </a:r>
                <a:r>
                  <a:rPr lang="en-US" sz="1200" dirty="0"/>
                  <a:t> direct monthly users as of Dec 1, 2024; totaling over </a:t>
                </a:r>
                <a:r>
                  <a:rPr lang="en-US" sz="1200" b="1" dirty="0"/>
                  <a:t>1.6 billion</a:t>
                </a:r>
                <a:r>
                  <a:rPr lang="en-US" sz="1200" dirty="0"/>
                  <a:t> site visits per month!</a:t>
                </a:r>
              </a:p>
            </p:txBody>
          </p:sp>
        </mc:Choice>
        <mc:Fallback>
          <p:sp>
            <p:nvSpPr>
              <p:cNvPr id="14" name="TextBox 13">
                <a:extLst>
                  <a:ext uri="{FF2B5EF4-FFF2-40B4-BE49-F238E27FC236}">
                    <a16:creationId xmlns:a16="http://schemas.microsoft.com/office/drawing/2014/main" id="{BED3572E-3A4D-D1AC-14C4-54516D59440D}"/>
                  </a:ext>
                </a:extLst>
              </p:cNvPr>
              <p:cNvSpPr txBox="1">
                <a:spLocks noRot="1" noChangeAspect="1" noMove="1" noResize="1" noEditPoints="1" noAdjustHandles="1" noChangeArrowheads="1" noChangeShapeType="1" noTextEdit="1"/>
              </p:cNvSpPr>
              <p:nvPr/>
            </p:nvSpPr>
            <p:spPr>
              <a:xfrm>
                <a:off x="9188801" y="3754803"/>
                <a:ext cx="2643978" cy="646331"/>
              </a:xfrm>
              <a:prstGeom prst="rect">
                <a:avLst/>
              </a:prstGeom>
              <a:blipFill>
                <a:blip r:embed="rId8"/>
                <a:stretch>
                  <a:fillRect t="-943" b="-660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DF0C3EE-82C1-A1E7-FBCE-DED5282FC927}"/>
              </a:ext>
            </a:extLst>
          </p:cNvPr>
          <p:cNvSpPr txBox="1"/>
          <p:nvPr/>
        </p:nvSpPr>
        <p:spPr>
          <a:xfrm>
            <a:off x="9585325" y="1080028"/>
            <a:ext cx="4107022" cy="923330"/>
          </a:xfrm>
          <a:prstGeom prst="rect">
            <a:avLst/>
          </a:prstGeom>
          <a:noFill/>
        </p:spPr>
        <p:txBody>
          <a:bodyPr wrap="none" rtlCol="0">
            <a:spAutoFit/>
          </a:bodyPr>
          <a:lstStyle/>
          <a:p>
            <a:r>
              <a:rPr lang="en-US" b="1" dirty="0"/>
              <a:t>Generative AI </a:t>
            </a:r>
            <a:r>
              <a:rPr lang="en-US" dirty="0"/>
              <a:t>involves machines creating </a:t>
            </a:r>
          </a:p>
          <a:p>
            <a:r>
              <a:rPr lang="en-US" dirty="0"/>
              <a:t>new output – text, images, or audio – </a:t>
            </a:r>
            <a:br>
              <a:rPr lang="en-US" dirty="0"/>
            </a:br>
            <a:r>
              <a:rPr lang="en-US" i="1" dirty="0"/>
              <a:t>without explicit instructions</a:t>
            </a:r>
          </a:p>
        </p:txBody>
      </p:sp>
      <p:pic>
        <p:nvPicPr>
          <p:cNvPr id="17" name="Picture 16" descr="A diagram of machine learning with Crust in the background&#10;&#10;Description automatically generated">
            <a:extLst>
              <a:ext uri="{FF2B5EF4-FFF2-40B4-BE49-F238E27FC236}">
                <a16:creationId xmlns:a16="http://schemas.microsoft.com/office/drawing/2014/main" id="{5641C6A4-9E10-A7C9-7F04-664DD6D16E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8287" y="906253"/>
            <a:ext cx="2529088" cy="2438514"/>
          </a:xfrm>
          <a:prstGeom prst="rect">
            <a:avLst/>
          </a:prstGeom>
        </p:spPr>
      </p:pic>
    </p:spTree>
    <p:extLst>
      <p:ext uri="{BB962C8B-B14F-4D97-AF65-F5344CB8AC3E}">
        <p14:creationId xmlns:p14="http://schemas.microsoft.com/office/powerpoint/2010/main" val="51993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Major Gen AI Platforms</a:t>
            </a:r>
            <a:endParaRPr lang="en-US" sz="3600" b="1" i="1" dirty="0">
              <a:solidFill>
                <a:schemeClr val="tx1"/>
              </a:solidFill>
            </a:endParaRPr>
          </a:p>
        </p:txBody>
      </p:sp>
      <p:grpSp>
        <p:nvGrpSpPr>
          <p:cNvPr id="1033" name="Group 1032">
            <a:extLst>
              <a:ext uri="{FF2B5EF4-FFF2-40B4-BE49-F238E27FC236}">
                <a16:creationId xmlns:a16="http://schemas.microsoft.com/office/drawing/2014/main" id="{9E8E8037-D6BA-6AAF-A287-7DFD9DB5075D}"/>
              </a:ext>
            </a:extLst>
          </p:cNvPr>
          <p:cNvGrpSpPr/>
          <p:nvPr/>
        </p:nvGrpSpPr>
        <p:grpSpPr>
          <a:xfrm>
            <a:off x="303565" y="930027"/>
            <a:ext cx="5840840" cy="1722965"/>
            <a:chOff x="303565" y="930027"/>
            <a:chExt cx="5840840" cy="1722965"/>
          </a:xfrm>
        </p:grpSpPr>
        <p:sp>
          <p:nvSpPr>
            <p:cNvPr id="38" name="Rectangle 37">
              <a:extLst>
                <a:ext uri="{FF2B5EF4-FFF2-40B4-BE49-F238E27FC236}">
                  <a16:creationId xmlns:a16="http://schemas.microsoft.com/office/drawing/2014/main" id="{7CB7D21E-6241-C071-220C-F1AC0A0BF345}"/>
                </a:ext>
              </a:extLst>
            </p:cNvPr>
            <p:cNvSpPr/>
            <p:nvPr/>
          </p:nvSpPr>
          <p:spPr>
            <a:xfrm>
              <a:off x="303565" y="930027"/>
              <a:ext cx="5629173" cy="1722965"/>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History Of The ChatGPT Logo ...">
              <a:extLst>
                <a:ext uri="{FF2B5EF4-FFF2-40B4-BE49-F238E27FC236}">
                  <a16:creationId xmlns:a16="http://schemas.microsoft.com/office/drawing/2014/main" id="{DD735B0F-9A54-E829-0AC5-0C7AAE95846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3319" r="2939" b="22673"/>
            <a:stretch/>
          </p:blipFill>
          <p:spPr bwMode="auto">
            <a:xfrm>
              <a:off x="411312" y="1018654"/>
              <a:ext cx="1974577" cy="6096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8F0253C-81FB-860B-3200-482F4F5C8328}"/>
                </a:ext>
              </a:extLst>
            </p:cNvPr>
            <p:cNvSpPr txBox="1"/>
            <p:nvPr/>
          </p:nvSpPr>
          <p:spPr>
            <a:xfrm>
              <a:off x="1080819" y="1473182"/>
              <a:ext cx="5063586" cy="1179810"/>
            </a:xfrm>
            <a:prstGeom prst="rect">
              <a:avLst/>
            </a:prstGeom>
            <a:noFill/>
          </p:spPr>
          <p:txBody>
            <a:bodyPr wrap="square" rtlCol="0">
              <a:spAutoFit/>
            </a:bodyPr>
            <a:lstStyle/>
            <a:p>
              <a:pPr>
                <a:spcAft>
                  <a:spcPts val="800"/>
                </a:spcAft>
              </a:pPr>
              <a:r>
                <a:rPr lang="en-US" sz="1600" i="1" dirty="0"/>
                <a:t>May 2024</a:t>
              </a:r>
              <a:r>
                <a:rPr lang="en-US" sz="1600" dirty="0"/>
                <a:t>    </a:t>
              </a:r>
              <a:r>
                <a:rPr lang="en-US" sz="1600" b="1" dirty="0"/>
                <a:t>GPT-4o</a:t>
              </a:r>
              <a:r>
                <a:rPr lang="en-US" sz="1600" dirty="0"/>
                <a:t>  - canvas (in beta) for collaboration</a:t>
              </a:r>
              <a:br>
                <a:rPr lang="en-US" sz="1600" dirty="0"/>
              </a:br>
              <a:r>
                <a:rPr lang="en-US" sz="1600" dirty="0"/>
                <a:t>                                     - API used for many other AI apps</a:t>
              </a:r>
            </a:p>
            <a:p>
              <a:pPr>
                <a:spcAft>
                  <a:spcPts val="1200"/>
                </a:spcAft>
              </a:pPr>
              <a:r>
                <a:rPr lang="en-US" sz="1600" dirty="0"/>
                <a:t> </a:t>
              </a:r>
              <a:r>
                <a:rPr lang="en-US" sz="1600" i="1" dirty="0"/>
                <a:t>Dec 2024    </a:t>
              </a:r>
              <a:r>
                <a:rPr lang="en-US" sz="1600" b="1" dirty="0"/>
                <a:t>o1 </a:t>
              </a:r>
              <a:r>
                <a:rPr lang="en-US" sz="1600" dirty="0"/>
                <a:t>          - “chain of thought” reasoning</a:t>
              </a:r>
              <a:br>
                <a:rPr lang="en-US" sz="1600" dirty="0"/>
              </a:br>
              <a:r>
                <a:rPr lang="en-US" sz="1600" dirty="0"/>
                <a:t>                                     - advanced math / physics</a:t>
              </a:r>
            </a:p>
          </p:txBody>
        </p:sp>
        <p:sp>
          <p:nvSpPr>
            <p:cNvPr id="25" name="TextBox 24">
              <a:extLst>
                <a:ext uri="{FF2B5EF4-FFF2-40B4-BE49-F238E27FC236}">
                  <a16:creationId xmlns:a16="http://schemas.microsoft.com/office/drawing/2014/main" id="{0E095CEA-DEBE-5C6D-D2F2-2B462E8FA8E3}"/>
                </a:ext>
              </a:extLst>
            </p:cNvPr>
            <p:cNvSpPr txBox="1"/>
            <p:nvPr/>
          </p:nvSpPr>
          <p:spPr>
            <a:xfrm>
              <a:off x="2539213" y="1139816"/>
              <a:ext cx="1516772" cy="369332"/>
            </a:xfrm>
            <a:prstGeom prst="rect">
              <a:avLst/>
            </a:prstGeom>
            <a:noFill/>
          </p:spPr>
          <p:txBody>
            <a:bodyPr wrap="square" rtlCol="0">
              <a:spAutoFit/>
            </a:bodyPr>
            <a:lstStyle/>
            <a:p>
              <a:r>
                <a:rPr lang="en-US" dirty="0"/>
                <a:t>(OpenAI)</a:t>
              </a:r>
            </a:p>
          </p:txBody>
        </p:sp>
      </p:grpSp>
      <p:grpSp>
        <p:nvGrpSpPr>
          <p:cNvPr id="1035" name="Group 1034">
            <a:extLst>
              <a:ext uri="{FF2B5EF4-FFF2-40B4-BE49-F238E27FC236}">
                <a16:creationId xmlns:a16="http://schemas.microsoft.com/office/drawing/2014/main" id="{31D2A5BF-1530-ABC9-D0E7-FB6EA8309602}"/>
              </a:ext>
            </a:extLst>
          </p:cNvPr>
          <p:cNvGrpSpPr/>
          <p:nvPr/>
        </p:nvGrpSpPr>
        <p:grpSpPr>
          <a:xfrm>
            <a:off x="309088" y="2730533"/>
            <a:ext cx="5676396" cy="1868803"/>
            <a:chOff x="306630" y="4469426"/>
            <a:chExt cx="5676396" cy="1868803"/>
          </a:xfrm>
        </p:grpSpPr>
        <p:sp>
          <p:nvSpPr>
            <p:cNvPr id="40" name="Rectangle 39">
              <a:extLst>
                <a:ext uri="{FF2B5EF4-FFF2-40B4-BE49-F238E27FC236}">
                  <a16:creationId xmlns:a16="http://schemas.microsoft.com/office/drawing/2014/main" id="{690840BB-CF5E-58C0-30A7-D5686C8177C6}"/>
                </a:ext>
              </a:extLst>
            </p:cNvPr>
            <p:cNvSpPr/>
            <p:nvPr/>
          </p:nvSpPr>
          <p:spPr>
            <a:xfrm>
              <a:off x="306630" y="4469426"/>
              <a:ext cx="5634402" cy="1868803"/>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Claude">
              <a:extLst>
                <a:ext uri="{FF2B5EF4-FFF2-40B4-BE49-F238E27FC236}">
                  <a16:creationId xmlns:a16="http://schemas.microsoft.com/office/drawing/2014/main" id="{14FFAD66-AA52-CB35-BE94-D0C861287C54}"/>
                </a:ext>
              </a:extLst>
            </p:cNvPr>
            <p:cNvPicPr>
              <a:picLocks noChangeAspect="1" noChangeArrowheads="1"/>
            </p:cNvPicPr>
            <p:nvPr/>
          </p:nvPicPr>
          <p:blipFill rotWithShape="1">
            <a:blip r:embed="rId4">
              <a:clrChange>
                <a:clrFrom>
                  <a:srgbClr val="F0EEE5"/>
                </a:clrFrom>
                <a:clrTo>
                  <a:srgbClr val="F0EEE5">
                    <a:alpha val="0"/>
                  </a:srgbClr>
                </a:clrTo>
              </a:clrChange>
              <a:extLst>
                <a:ext uri="{28A0092B-C50C-407E-A947-70E740481C1C}">
                  <a14:useLocalDpi xmlns:a14="http://schemas.microsoft.com/office/drawing/2010/main" val="0"/>
                </a:ext>
              </a:extLst>
            </a:blip>
            <a:srcRect l="18333" t="34030" r="16333" b="32041"/>
            <a:stretch/>
          </p:blipFill>
          <p:spPr bwMode="auto">
            <a:xfrm>
              <a:off x="419604" y="4476220"/>
              <a:ext cx="1866900" cy="5429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3FA5FBC-282E-D5AE-0DA9-E065B59672D3}"/>
                </a:ext>
              </a:extLst>
            </p:cNvPr>
            <p:cNvSpPr txBox="1"/>
            <p:nvPr/>
          </p:nvSpPr>
          <p:spPr>
            <a:xfrm>
              <a:off x="2547505" y="4608846"/>
              <a:ext cx="1516772" cy="369332"/>
            </a:xfrm>
            <a:prstGeom prst="rect">
              <a:avLst/>
            </a:prstGeom>
            <a:noFill/>
          </p:spPr>
          <p:txBody>
            <a:bodyPr wrap="square" rtlCol="0">
              <a:spAutoFit/>
            </a:bodyPr>
            <a:lstStyle/>
            <a:p>
              <a:r>
                <a:rPr lang="en-US" dirty="0"/>
                <a:t>(Anthropic)</a:t>
              </a:r>
            </a:p>
          </p:txBody>
        </p:sp>
        <p:sp>
          <p:nvSpPr>
            <p:cNvPr id="29" name="TextBox 28">
              <a:extLst>
                <a:ext uri="{FF2B5EF4-FFF2-40B4-BE49-F238E27FC236}">
                  <a16:creationId xmlns:a16="http://schemas.microsoft.com/office/drawing/2014/main" id="{E572D181-34A4-2023-3E44-3FDB29E84F77}"/>
                </a:ext>
              </a:extLst>
            </p:cNvPr>
            <p:cNvSpPr txBox="1"/>
            <p:nvPr/>
          </p:nvSpPr>
          <p:spPr>
            <a:xfrm>
              <a:off x="877445" y="4993251"/>
              <a:ext cx="5105581" cy="1323439"/>
            </a:xfrm>
            <a:prstGeom prst="rect">
              <a:avLst/>
            </a:prstGeom>
            <a:noFill/>
          </p:spPr>
          <p:txBody>
            <a:bodyPr wrap="square" rtlCol="0">
              <a:spAutoFit/>
            </a:bodyPr>
            <a:lstStyle/>
            <a:p>
              <a:r>
                <a:rPr lang="en-US" sz="1600" i="1" dirty="0"/>
                <a:t>Oct 2024</a:t>
              </a:r>
              <a:r>
                <a:rPr lang="en-US" sz="1600" dirty="0"/>
                <a:t>  </a:t>
              </a:r>
              <a:r>
                <a:rPr lang="en-US" sz="1600" b="1" dirty="0"/>
                <a:t>3.5+ Sonnet</a:t>
              </a:r>
              <a:r>
                <a:rPr lang="en-US" sz="1600" dirty="0"/>
                <a:t>  - focus on ethics, alignment, safety</a:t>
              </a:r>
              <a:br>
                <a:rPr lang="en-US" sz="1600" dirty="0"/>
              </a:br>
              <a:r>
                <a:rPr lang="en-US" sz="1600" dirty="0"/>
                <a:t>                                          - accuracy over creativity</a:t>
              </a:r>
              <a:br>
                <a:rPr lang="en-US" sz="1600" dirty="0"/>
              </a:br>
              <a:r>
                <a:rPr lang="en-US" sz="1600" dirty="0"/>
                <a:t>                                          - does not train on user interactions</a:t>
              </a:r>
              <a:br>
                <a:rPr lang="en-US" sz="1600" dirty="0"/>
              </a:br>
              <a:r>
                <a:rPr lang="en-US" sz="1600" dirty="0"/>
                <a:t>                                          - artifacts!   </a:t>
              </a:r>
              <a:r>
                <a:rPr lang="en-US" sz="1600" i="1" dirty="0"/>
                <a:t>agentic</a:t>
              </a:r>
              <a:r>
                <a:rPr lang="en-US" sz="1600" dirty="0"/>
                <a:t> computer use!</a:t>
              </a:r>
            </a:p>
            <a:p>
              <a:r>
                <a:rPr lang="en-US" sz="1600" dirty="0"/>
                <a:t>                                          - no web search / image generation</a:t>
              </a:r>
            </a:p>
          </p:txBody>
        </p:sp>
      </p:grpSp>
      <p:grpSp>
        <p:nvGrpSpPr>
          <p:cNvPr id="1041" name="Group 1040">
            <a:extLst>
              <a:ext uri="{FF2B5EF4-FFF2-40B4-BE49-F238E27FC236}">
                <a16:creationId xmlns:a16="http://schemas.microsoft.com/office/drawing/2014/main" id="{489FB5A3-EC08-9179-4100-13AF931C0DC8}"/>
              </a:ext>
            </a:extLst>
          </p:cNvPr>
          <p:cNvGrpSpPr/>
          <p:nvPr/>
        </p:nvGrpSpPr>
        <p:grpSpPr>
          <a:xfrm>
            <a:off x="6004683" y="2559576"/>
            <a:ext cx="6017221" cy="1486953"/>
            <a:chOff x="6009746" y="3101381"/>
            <a:chExt cx="6017221" cy="1429226"/>
          </a:xfrm>
        </p:grpSpPr>
        <p:sp>
          <p:nvSpPr>
            <p:cNvPr id="46" name="Rectangle 45">
              <a:extLst>
                <a:ext uri="{FF2B5EF4-FFF2-40B4-BE49-F238E27FC236}">
                  <a16:creationId xmlns:a16="http://schemas.microsoft.com/office/drawing/2014/main" id="{F7669F82-20E0-F7B0-8D80-1E03263EA73B}"/>
                </a:ext>
              </a:extLst>
            </p:cNvPr>
            <p:cNvSpPr/>
            <p:nvPr/>
          </p:nvSpPr>
          <p:spPr>
            <a:xfrm>
              <a:off x="6009746" y="3101381"/>
              <a:ext cx="5884254" cy="1379592"/>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2" name="Picture 28">
              <a:extLst>
                <a:ext uri="{FF2B5EF4-FFF2-40B4-BE49-F238E27FC236}">
                  <a16:creationId xmlns:a16="http://schemas.microsoft.com/office/drawing/2014/main" id="{4B17B6C0-CA46-E5AF-0C4D-98565BFE029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135144" y="3151576"/>
              <a:ext cx="1866900" cy="55870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0090098-45C7-1AE5-0769-6200DFF62B7E}"/>
                </a:ext>
              </a:extLst>
            </p:cNvPr>
            <p:cNvSpPr txBox="1"/>
            <p:nvPr/>
          </p:nvSpPr>
          <p:spPr>
            <a:xfrm>
              <a:off x="8440682" y="3150747"/>
              <a:ext cx="3552115" cy="615553"/>
            </a:xfrm>
            <a:prstGeom prst="rect">
              <a:avLst/>
            </a:prstGeom>
            <a:noFill/>
          </p:spPr>
          <p:txBody>
            <a:bodyPr wrap="square" rtlCol="0">
              <a:spAutoFit/>
            </a:bodyPr>
            <a:lstStyle/>
            <a:p>
              <a:r>
                <a:rPr lang="en-US" dirty="0"/>
                <a:t>(Mistral AI)</a:t>
              </a:r>
              <a:br>
                <a:rPr lang="en-US" sz="1600" dirty="0"/>
              </a:br>
              <a:r>
                <a:rPr lang="en-US" sz="1600" dirty="0"/>
                <a:t>Emphasis on free / open-source models</a:t>
              </a:r>
            </a:p>
          </p:txBody>
        </p:sp>
        <p:sp>
          <p:nvSpPr>
            <p:cNvPr id="36" name="TextBox 35">
              <a:extLst>
                <a:ext uri="{FF2B5EF4-FFF2-40B4-BE49-F238E27FC236}">
                  <a16:creationId xmlns:a16="http://schemas.microsoft.com/office/drawing/2014/main" id="{228E0119-8CB7-65E2-6EBF-9675ACF7ED94}"/>
                </a:ext>
              </a:extLst>
            </p:cNvPr>
            <p:cNvSpPr txBox="1"/>
            <p:nvPr/>
          </p:nvSpPr>
          <p:spPr>
            <a:xfrm>
              <a:off x="6468306" y="3731871"/>
              <a:ext cx="5558661" cy="798736"/>
            </a:xfrm>
            <a:prstGeom prst="rect">
              <a:avLst/>
            </a:prstGeom>
            <a:noFill/>
          </p:spPr>
          <p:txBody>
            <a:bodyPr wrap="square">
              <a:spAutoFit/>
            </a:bodyPr>
            <a:lstStyle/>
            <a:p>
              <a:r>
                <a:rPr lang="en-US" sz="1600" i="1" dirty="0"/>
                <a:t>Nov 2024   </a:t>
              </a:r>
              <a:r>
                <a:rPr lang="en-US" sz="1600" b="1" dirty="0"/>
                <a:t>Mistral / </a:t>
              </a:r>
              <a:r>
                <a:rPr lang="en-US" sz="1600" b="1" dirty="0" err="1"/>
                <a:t>Pixtral</a:t>
              </a:r>
              <a:r>
                <a:rPr lang="en-US" sz="1600" b="1" dirty="0"/>
                <a:t> </a:t>
              </a:r>
              <a:r>
                <a:rPr lang="en-US" sz="1600" dirty="0"/>
                <a:t>/ </a:t>
              </a:r>
              <a:r>
                <a:rPr lang="en-US" sz="1600" b="1" dirty="0" err="1"/>
                <a:t>Codestral</a:t>
              </a:r>
              <a:r>
                <a:rPr lang="en-US" sz="1600" b="1" dirty="0"/>
                <a:t> </a:t>
              </a:r>
              <a:r>
                <a:rPr lang="en-US" sz="1600" dirty="0"/>
                <a:t>/ </a:t>
              </a:r>
              <a:r>
                <a:rPr lang="en-US" sz="1600" b="1" dirty="0" err="1"/>
                <a:t>Mathstral</a:t>
              </a:r>
              <a:br>
                <a:rPr lang="en-US" sz="1600" dirty="0"/>
              </a:br>
              <a:r>
                <a:rPr lang="en-US" sz="1600" dirty="0"/>
                <a:t>                                        - canvas interface (like GPT-4o Pro)</a:t>
              </a:r>
              <a:br>
                <a:rPr lang="en-US" sz="1600" dirty="0"/>
              </a:br>
              <a:r>
                <a:rPr lang="en-US" sz="1600" dirty="0"/>
                <a:t>                                        - web search (with citations)</a:t>
              </a:r>
            </a:p>
          </p:txBody>
        </p:sp>
      </p:grpSp>
      <p:grpSp>
        <p:nvGrpSpPr>
          <p:cNvPr id="1039" name="Group 1038">
            <a:extLst>
              <a:ext uri="{FF2B5EF4-FFF2-40B4-BE49-F238E27FC236}">
                <a16:creationId xmlns:a16="http://schemas.microsoft.com/office/drawing/2014/main" id="{713EE460-6483-7C47-E1D7-2DC44009DE1A}"/>
              </a:ext>
            </a:extLst>
          </p:cNvPr>
          <p:cNvGrpSpPr/>
          <p:nvPr/>
        </p:nvGrpSpPr>
        <p:grpSpPr>
          <a:xfrm>
            <a:off x="6004683" y="925514"/>
            <a:ext cx="6202129" cy="1619693"/>
            <a:chOff x="6009746" y="2024885"/>
            <a:chExt cx="6202129" cy="1619693"/>
          </a:xfrm>
        </p:grpSpPr>
        <p:sp>
          <p:nvSpPr>
            <p:cNvPr id="45" name="Rectangle 44">
              <a:extLst>
                <a:ext uri="{FF2B5EF4-FFF2-40B4-BE49-F238E27FC236}">
                  <a16:creationId xmlns:a16="http://schemas.microsoft.com/office/drawing/2014/main" id="{AAECBC7A-4F8F-C965-7A4D-3B1975D9CF56}"/>
                </a:ext>
              </a:extLst>
            </p:cNvPr>
            <p:cNvSpPr/>
            <p:nvPr/>
          </p:nvSpPr>
          <p:spPr>
            <a:xfrm>
              <a:off x="6009746" y="2024885"/>
              <a:ext cx="5884254" cy="1575087"/>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28379275-B046-8C39-E75D-AAAB713D9C51}"/>
                </a:ext>
              </a:extLst>
            </p:cNvPr>
            <p:cNvGrpSpPr/>
            <p:nvPr/>
          </p:nvGrpSpPr>
          <p:grpSpPr>
            <a:xfrm>
              <a:off x="6041437" y="2037884"/>
              <a:ext cx="2255907" cy="542925"/>
              <a:chOff x="694455" y="3933548"/>
              <a:chExt cx="2255907" cy="542925"/>
            </a:xfrm>
          </p:grpSpPr>
          <p:pic>
            <p:nvPicPr>
              <p:cNvPr id="1048" name="Picture 24" descr="large language model Llama 3">
                <a:extLst>
                  <a:ext uri="{FF2B5EF4-FFF2-40B4-BE49-F238E27FC236}">
                    <a16:creationId xmlns:a16="http://schemas.microsoft.com/office/drawing/2014/main" id="{8015E19D-B86B-C6B8-4414-0634B0DD1CCE}"/>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643" t="30682" r="64685" b="36932"/>
              <a:stretch/>
            </p:blipFill>
            <p:spPr bwMode="auto">
              <a:xfrm>
                <a:off x="694455" y="3933548"/>
                <a:ext cx="781050"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eta's AI Initiatives: $20B+ of Investment in GPUs and Data Center Infra">
                <a:extLst>
                  <a:ext uri="{FF2B5EF4-FFF2-40B4-BE49-F238E27FC236}">
                    <a16:creationId xmlns:a16="http://schemas.microsoft.com/office/drawing/2014/main" id="{621C452D-840A-AB6A-E5AC-BE2884DE16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99" b="48301"/>
              <a:stretch/>
            </p:blipFill>
            <p:spPr bwMode="auto">
              <a:xfrm>
                <a:off x="1502463" y="4053037"/>
                <a:ext cx="1447899" cy="303945"/>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2C2CC25D-F278-00CC-6459-7F286909950A}"/>
                </a:ext>
              </a:extLst>
            </p:cNvPr>
            <p:cNvSpPr txBox="1"/>
            <p:nvPr/>
          </p:nvSpPr>
          <p:spPr>
            <a:xfrm>
              <a:off x="8440682" y="2175568"/>
              <a:ext cx="3467628" cy="369332"/>
            </a:xfrm>
            <a:prstGeom prst="rect">
              <a:avLst/>
            </a:prstGeom>
            <a:noFill/>
          </p:spPr>
          <p:txBody>
            <a:bodyPr wrap="square" rtlCol="0">
              <a:spAutoFit/>
            </a:bodyPr>
            <a:lstStyle/>
            <a:p>
              <a:r>
                <a:rPr lang="en-US" dirty="0"/>
                <a:t>(Meta)</a:t>
              </a:r>
            </a:p>
          </p:txBody>
        </p:sp>
        <p:sp>
          <p:nvSpPr>
            <p:cNvPr id="37" name="TextBox 36">
              <a:extLst>
                <a:ext uri="{FF2B5EF4-FFF2-40B4-BE49-F238E27FC236}">
                  <a16:creationId xmlns:a16="http://schemas.microsoft.com/office/drawing/2014/main" id="{FDF278A3-9FC3-EDC1-C812-6AF986FCE5E4}"/>
                </a:ext>
              </a:extLst>
            </p:cNvPr>
            <p:cNvSpPr txBox="1"/>
            <p:nvPr/>
          </p:nvSpPr>
          <p:spPr>
            <a:xfrm>
              <a:off x="6468306" y="2567360"/>
              <a:ext cx="5743569" cy="1077218"/>
            </a:xfrm>
            <a:prstGeom prst="rect">
              <a:avLst/>
            </a:prstGeom>
            <a:noFill/>
          </p:spPr>
          <p:txBody>
            <a:bodyPr wrap="square">
              <a:spAutoFit/>
            </a:bodyPr>
            <a:lstStyle/>
            <a:p>
              <a:r>
                <a:rPr lang="en-US" sz="1600" i="1" dirty="0"/>
                <a:t>Dec 2024   </a:t>
              </a:r>
              <a:r>
                <a:rPr lang="en-US" sz="1600" b="1" dirty="0" err="1"/>
                <a:t>LLaMa</a:t>
              </a:r>
              <a:r>
                <a:rPr lang="en-US" sz="1600" b="1" dirty="0"/>
                <a:t> 3.3 </a:t>
              </a:r>
              <a:r>
                <a:rPr lang="en-US" sz="1600" dirty="0"/>
                <a:t> - open source and “open weight”</a:t>
              </a:r>
              <a:br>
                <a:rPr lang="en-US" sz="1600" dirty="0"/>
              </a:br>
              <a:r>
                <a:rPr lang="en-US" sz="1600" dirty="0"/>
                <a:t>		</a:t>
              </a:r>
              <a:r>
                <a:rPr lang="en-US" sz="900" dirty="0"/>
                <a:t> </a:t>
              </a:r>
              <a:r>
                <a:rPr lang="en-US" sz="1600" dirty="0"/>
                <a:t>- in Facebook, Messenger, Instagram, etc. </a:t>
              </a:r>
            </a:p>
            <a:p>
              <a:r>
                <a:rPr lang="en-US" sz="1600" dirty="0"/>
                <a:t>                                        </a:t>
              </a:r>
              <a:r>
                <a:rPr lang="en-US" sz="900" dirty="0"/>
                <a:t> </a:t>
              </a:r>
              <a:r>
                <a:rPr lang="en-US" sz="1600" dirty="0"/>
                <a:t>- code &amp; weights used in many other AI’s</a:t>
              </a:r>
              <a:br>
                <a:rPr lang="en-US" sz="1600" dirty="0"/>
              </a:br>
              <a:r>
                <a:rPr lang="en-US" sz="1600" dirty="0"/>
                <a:t>                                         - text-only input  (text or image output)</a:t>
              </a:r>
            </a:p>
          </p:txBody>
        </p:sp>
      </p:grpSp>
      <p:grpSp>
        <p:nvGrpSpPr>
          <p:cNvPr id="1037" name="Group 1036">
            <a:extLst>
              <a:ext uri="{FF2B5EF4-FFF2-40B4-BE49-F238E27FC236}">
                <a16:creationId xmlns:a16="http://schemas.microsoft.com/office/drawing/2014/main" id="{3425D639-5EF6-6BDD-6539-522E3D6894EF}"/>
              </a:ext>
            </a:extLst>
          </p:cNvPr>
          <p:cNvGrpSpPr/>
          <p:nvPr/>
        </p:nvGrpSpPr>
        <p:grpSpPr>
          <a:xfrm>
            <a:off x="6094530" y="5947708"/>
            <a:ext cx="5884254" cy="861723"/>
            <a:chOff x="6012471" y="937997"/>
            <a:chExt cx="5884254" cy="861723"/>
          </a:xfrm>
        </p:grpSpPr>
        <p:sp>
          <p:nvSpPr>
            <p:cNvPr id="44" name="Rectangle 43">
              <a:extLst>
                <a:ext uri="{FF2B5EF4-FFF2-40B4-BE49-F238E27FC236}">
                  <a16:creationId xmlns:a16="http://schemas.microsoft.com/office/drawing/2014/main" id="{16EDAF35-CE30-2035-1500-2073B68DBF11}"/>
                </a:ext>
              </a:extLst>
            </p:cNvPr>
            <p:cNvSpPr/>
            <p:nvPr/>
          </p:nvSpPr>
          <p:spPr>
            <a:xfrm>
              <a:off x="6012471" y="937997"/>
              <a:ext cx="5884254" cy="813708"/>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6" name="Picture 22" descr="Grok (chatbot) - Wikipedia">
              <a:extLst>
                <a:ext uri="{FF2B5EF4-FFF2-40B4-BE49-F238E27FC236}">
                  <a16:creationId xmlns:a16="http://schemas.microsoft.com/office/drawing/2014/main" id="{1B4BB6FA-F490-4A3F-10FA-8219E83B5E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4847" y="990781"/>
              <a:ext cx="1603524" cy="54920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486A649-BB70-5932-2F8A-F2BA59541712}"/>
                </a:ext>
              </a:extLst>
            </p:cNvPr>
            <p:cNvSpPr txBox="1"/>
            <p:nvPr/>
          </p:nvSpPr>
          <p:spPr>
            <a:xfrm>
              <a:off x="8440682" y="1105483"/>
              <a:ext cx="773946" cy="369332"/>
            </a:xfrm>
            <a:prstGeom prst="rect">
              <a:avLst/>
            </a:prstGeom>
            <a:noFill/>
          </p:spPr>
          <p:txBody>
            <a:bodyPr wrap="square" rtlCol="0">
              <a:spAutoFit/>
            </a:bodyPr>
            <a:lstStyle/>
            <a:p>
              <a:r>
                <a:rPr lang="en-US" dirty="0"/>
                <a:t>(</a:t>
              </a:r>
              <a:r>
                <a:rPr lang="en-US" dirty="0" err="1"/>
                <a:t>xAI</a:t>
              </a:r>
              <a:r>
                <a:rPr lang="en-US" dirty="0"/>
                <a:t>)</a:t>
              </a:r>
            </a:p>
          </p:txBody>
        </p:sp>
        <p:sp>
          <p:nvSpPr>
            <p:cNvPr id="41" name="TextBox 40">
              <a:extLst>
                <a:ext uri="{FF2B5EF4-FFF2-40B4-BE49-F238E27FC236}">
                  <a16:creationId xmlns:a16="http://schemas.microsoft.com/office/drawing/2014/main" id="{93148167-5951-80FC-45B2-6A26C85A7941}"/>
                </a:ext>
              </a:extLst>
            </p:cNvPr>
            <p:cNvSpPr txBox="1"/>
            <p:nvPr/>
          </p:nvSpPr>
          <p:spPr>
            <a:xfrm>
              <a:off x="6701883" y="1461166"/>
              <a:ext cx="5025487" cy="338554"/>
            </a:xfrm>
            <a:prstGeom prst="rect">
              <a:avLst/>
            </a:prstGeom>
            <a:noFill/>
          </p:spPr>
          <p:txBody>
            <a:bodyPr wrap="square">
              <a:spAutoFit/>
            </a:bodyPr>
            <a:lstStyle/>
            <a:p>
              <a:r>
                <a:rPr lang="en-US" sz="1600" i="1" dirty="0"/>
                <a:t>Aug 2024   </a:t>
              </a:r>
              <a:r>
                <a:rPr lang="en-US" sz="1600" b="1" dirty="0"/>
                <a:t>Grok 2   </a:t>
              </a:r>
              <a:r>
                <a:rPr lang="en-US" sz="1600" dirty="0"/>
                <a:t>- creativity over accuracy</a:t>
              </a:r>
            </a:p>
          </p:txBody>
        </p:sp>
      </p:grpSp>
      <p:grpSp>
        <p:nvGrpSpPr>
          <p:cNvPr id="1034" name="Group 1033">
            <a:extLst>
              <a:ext uri="{FF2B5EF4-FFF2-40B4-BE49-F238E27FC236}">
                <a16:creationId xmlns:a16="http://schemas.microsoft.com/office/drawing/2014/main" id="{89AAFBBE-1453-51E3-FC3B-BD4EA473324B}"/>
              </a:ext>
            </a:extLst>
          </p:cNvPr>
          <p:cNvGrpSpPr/>
          <p:nvPr/>
        </p:nvGrpSpPr>
        <p:grpSpPr>
          <a:xfrm>
            <a:off x="310511" y="4643707"/>
            <a:ext cx="5660957" cy="1933334"/>
            <a:chOff x="303566" y="2479484"/>
            <a:chExt cx="5660957" cy="1933334"/>
          </a:xfrm>
        </p:grpSpPr>
        <p:sp>
          <p:nvSpPr>
            <p:cNvPr id="39" name="Rectangle 38">
              <a:extLst>
                <a:ext uri="{FF2B5EF4-FFF2-40B4-BE49-F238E27FC236}">
                  <a16:creationId xmlns:a16="http://schemas.microsoft.com/office/drawing/2014/main" id="{DA24267C-2E89-B6DD-22E4-253C6C87559C}"/>
                </a:ext>
              </a:extLst>
            </p:cNvPr>
            <p:cNvSpPr/>
            <p:nvPr/>
          </p:nvSpPr>
          <p:spPr>
            <a:xfrm>
              <a:off x="303566" y="2514560"/>
              <a:ext cx="5637465" cy="1861931"/>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C31D4EA-7F41-EE87-FA0C-CC92FA959294}"/>
                </a:ext>
              </a:extLst>
            </p:cNvPr>
            <p:cNvGrpSpPr/>
            <p:nvPr/>
          </p:nvGrpSpPr>
          <p:grpSpPr>
            <a:xfrm>
              <a:off x="386341" y="2479484"/>
              <a:ext cx="2007768" cy="792747"/>
              <a:chOff x="613273" y="3490724"/>
              <a:chExt cx="2007768" cy="792747"/>
            </a:xfrm>
          </p:grpSpPr>
          <p:pic>
            <p:nvPicPr>
              <p:cNvPr id="1042" name="Picture 18" descr="Google Gemini logo.">
                <a:extLst>
                  <a:ext uri="{FF2B5EF4-FFF2-40B4-BE49-F238E27FC236}">
                    <a16:creationId xmlns:a16="http://schemas.microsoft.com/office/drawing/2014/main" id="{4E11209B-F5DE-1248-57A3-07BE46DD978C}"/>
                  </a:ext>
                </a:extLst>
              </p:cNvPr>
              <p:cNvPicPr>
                <a:picLocks noChangeAspect="1" noChangeArrowheads="1"/>
              </p:cNvPicPr>
              <p:nvPr/>
            </p:nvPicPr>
            <p:blipFill rotWithShape="1">
              <a:blip r:embed="rId9">
                <a:clrChange>
                  <a:clrFrom>
                    <a:srgbClr val="ECEAF5"/>
                  </a:clrFrom>
                  <a:clrTo>
                    <a:srgbClr val="ECEAF5">
                      <a:alpha val="0"/>
                    </a:srgbClr>
                  </a:clrTo>
                </a:clrChange>
                <a:extLst>
                  <a:ext uri="{28A0092B-C50C-407E-A947-70E740481C1C}">
                    <a14:useLocalDpi xmlns:a14="http://schemas.microsoft.com/office/drawing/2010/main" val="0"/>
                  </a:ext>
                </a:extLst>
              </a:blip>
              <a:srcRect l="31940" t="34424" r="31981" b="38224"/>
              <a:stretch/>
            </p:blipFill>
            <p:spPr bwMode="auto">
              <a:xfrm>
                <a:off x="1275406" y="3562394"/>
                <a:ext cx="1345635" cy="574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Quantum Leap in Artificial Intelligence ...">
                <a:extLst>
                  <a:ext uri="{FF2B5EF4-FFF2-40B4-BE49-F238E27FC236}">
                    <a16:creationId xmlns:a16="http://schemas.microsoft.com/office/drawing/2014/main" id="{DA4184E1-CC95-23E3-8C09-1B32BD949240}"/>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1563" t="2071" r="31192" b="41237"/>
              <a:stretch/>
            </p:blipFill>
            <p:spPr bwMode="auto">
              <a:xfrm>
                <a:off x="613273" y="3490724"/>
                <a:ext cx="695325" cy="792747"/>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BA9FD6EA-C641-1559-8390-8411FD6B8F2A}"/>
                </a:ext>
              </a:extLst>
            </p:cNvPr>
            <p:cNvSpPr txBox="1"/>
            <p:nvPr/>
          </p:nvSpPr>
          <p:spPr>
            <a:xfrm>
              <a:off x="2574823" y="2765130"/>
              <a:ext cx="1516772" cy="369332"/>
            </a:xfrm>
            <a:prstGeom prst="rect">
              <a:avLst/>
            </a:prstGeom>
            <a:noFill/>
          </p:spPr>
          <p:txBody>
            <a:bodyPr wrap="square" rtlCol="0">
              <a:spAutoFit/>
            </a:bodyPr>
            <a:lstStyle/>
            <a:p>
              <a:r>
                <a:rPr lang="en-US" dirty="0"/>
                <a:t>(Google)</a:t>
              </a:r>
            </a:p>
          </p:txBody>
        </p:sp>
        <p:sp>
          <p:nvSpPr>
            <p:cNvPr id="27" name="TextBox 26">
              <a:extLst>
                <a:ext uri="{FF2B5EF4-FFF2-40B4-BE49-F238E27FC236}">
                  <a16:creationId xmlns:a16="http://schemas.microsoft.com/office/drawing/2014/main" id="{E1D875C9-4154-6389-7AB8-E556D9C57EC5}"/>
                </a:ext>
              </a:extLst>
            </p:cNvPr>
            <p:cNvSpPr txBox="1"/>
            <p:nvPr/>
          </p:nvSpPr>
          <p:spPr>
            <a:xfrm>
              <a:off x="501275" y="3089379"/>
              <a:ext cx="5463248" cy="1323439"/>
            </a:xfrm>
            <a:prstGeom prst="rect">
              <a:avLst/>
            </a:prstGeom>
            <a:noFill/>
          </p:spPr>
          <p:txBody>
            <a:bodyPr wrap="square" rtlCol="0">
              <a:spAutoFit/>
            </a:bodyPr>
            <a:lstStyle/>
            <a:p>
              <a:r>
                <a:rPr lang="en-US" sz="1600" i="1" dirty="0"/>
                <a:t>Sept 2024</a:t>
              </a:r>
              <a:r>
                <a:rPr lang="en-US" sz="1600" dirty="0"/>
                <a:t>    </a:t>
              </a:r>
              <a:r>
                <a:rPr lang="en-US" sz="1600" b="1" dirty="0"/>
                <a:t>1.5 Flash / Pro   </a:t>
              </a:r>
              <a:r>
                <a:rPr lang="en-US" sz="1600" dirty="0"/>
                <a:t>- targets research</a:t>
              </a:r>
              <a:br>
                <a:rPr lang="en-US" sz="1600" dirty="0"/>
              </a:br>
              <a:r>
                <a:rPr lang="en-US" sz="1600" dirty="0"/>
                <a:t>                                                   - includes some references</a:t>
              </a:r>
              <a:br>
                <a:rPr lang="en-US" sz="1600" dirty="0"/>
              </a:br>
              <a:r>
                <a:rPr lang="en-US" sz="1600" dirty="0"/>
                <a:t>                                                      (partner with OpenStax)</a:t>
              </a:r>
              <a:br>
                <a:rPr lang="en-US" sz="1600" dirty="0"/>
              </a:br>
              <a:r>
                <a:rPr lang="en-US" sz="1600" dirty="0"/>
                <a:t>                                                   - web search (with citations)</a:t>
              </a:r>
              <a:br>
                <a:rPr lang="en-US" sz="1600" dirty="0"/>
              </a:br>
              <a:r>
                <a:rPr lang="en-US" sz="1600" dirty="0"/>
                <a:t>                                                   - integrated with Google ecosystem</a:t>
              </a:r>
            </a:p>
          </p:txBody>
        </p:sp>
      </p:grpSp>
      <p:grpSp>
        <p:nvGrpSpPr>
          <p:cNvPr id="12" name="Group 11">
            <a:extLst>
              <a:ext uri="{FF2B5EF4-FFF2-40B4-BE49-F238E27FC236}">
                <a16:creationId xmlns:a16="http://schemas.microsoft.com/office/drawing/2014/main" id="{39957D91-18B7-6F32-55C7-F5A8EB1C9784}"/>
              </a:ext>
            </a:extLst>
          </p:cNvPr>
          <p:cNvGrpSpPr/>
          <p:nvPr/>
        </p:nvGrpSpPr>
        <p:grpSpPr>
          <a:xfrm>
            <a:off x="6094530" y="4213073"/>
            <a:ext cx="5884254" cy="841909"/>
            <a:chOff x="5991480" y="4145164"/>
            <a:chExt cx="5884254" cy="841909"/>
          </a:xfrm>
        </p:grpSpPr>
        <p:grpSp>
          <p:nvGrpSpPr>
            <p:cNvPr id="4" name="Group 3">
              <a:extLst>
                <a:ext uri="{FF2B5EF4-FFF2-40B4-BE49-F238E27FC236}">
                  <a16:creationId xmlns:a16="http://schemas.microsoft.com/office/drawing/2014/main" id="{C24E4E9F-27A8-2D65-5347-0075905EF058}"/>
                </a:ext>
              </a:extLst>
            </p:cNvPr>
            <p:cNvGrpSpPr/>
            <p:nvPr/>
          </p:nvGrpSpPr>
          <p:grpSpPr>
            <a:xfrm>
              <a:off x="5991480" y="4145164"/>
              <a:ext cx="5884254" cy="841909"/>
              <a:chOff x="6012471" y="972979"/>
              <a:chExt cx="5884254" cy="841909"/>
            </a:xfrm>
          </p:grpSpPr>
          <p:sp>
            <p:nvSpPr>
              <p:cNvPr id="6" name="Rectangle 5">
                <a:extLst>
                  <a:ext uri="{FF2B5EF4-FFF2-40B4-BE49-F238E27FC236}">
                    <a16:creationId xmlns:a16="http://schemas.microsoft.com/office/drawing/2014/main" id="{A8D3CDA6-6D57-3B53-A6B4-8C70F5526EDC}"/>
                  </a:ext>
                </a:extLst>
              </p:cNvPr>
              <p:cNvSpPr/>
              <p:nvPr/>
            </p:nvSpPr>
            <p:spPr>
              <a:xfrm>
                <a:off x="6012471" y="972979"/>
                <a:ext cx="5884254" cy="820938"/>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111162-9C2F-9132-BFEA-821171387D4E}"/>
                  </a:ext>
                </a:extLst>
              </p:cNvPr>
              <p:cNvSpPr txBox="1"/>
              <p:nvPr/>
            </p:nvSpPr>
            <p:spPr>
              <a:xfrm>
                <a:off x="8414253" y="1168623"/>
                <a:ext cx="1105309" cy="369332"/>
              </a:xfrm>
              <a:prstGeom prst="rect">
                <a:avLst/>
              </a:prstGeom>
              <a:noFill/>
            </p:spPr>
            <p:txBody>
              <a:bodyPr wrap="square" rtlCol="0">
                <a:spAutoFit/>
              </a:bodyPr>
              <a:lstStyle/>
              <a:p>
                <a:r>
                  <a:rPr lang="en-US" dirty="0"/>
                  <a:t>(01.AI)</a:t>
                </a:r>
              </a:p>
            </p:txBody>
          </p:sp>
          <p:sp>
            <p:nvSpPr>
              <p:cNvPr id="9" name="TextBox 8">
                <a:extLst>
                  <a:ext uri="{FF2B5EF4-FFF2-40B4-BE49-F238E27FC236}">
                    <a16:creationId xmlns:a16="http://schemas.microsoft.com/office/drawing/2014/main" id="{66F8F2E3-B6CE-136C-0721-50FA5B9333C4}"/>
                  </a:ext>
                </a:extLst>
              </p:cNvPr>
              <p:cNvSpPr txBox="1"/>
              <p:nvPr/>
            </p:nvSpPr>
            <p:spPr>
              <a:xfrm>
                <a:off x="6252082" y="1476334"/>
                <a:ext cx="5025487" cy="338554"/>
              </a:xfrm>
              <a:prstGeom prst="rect">
                <a:avLst/>
              </a:prstGeom>
              <a:noFill/>
            </p:spPr>
            <p:txBody>
              <a:bodyPr wrap="square">
                <a:spAutoFit/>
              </a:bodyPr>
              <a:lstStyle/>
              <a:p>
                <a:r>
                  <a:rPr lang="en-US" sz="1600" i="1" dirty="0"/>
                  <a:t>Oct 2024   </a:t>
                </a:r>
                <a:r>
                  <a:rPr lang="en-US" sz="1600" b="1" dirty="0"/>
                  <a:t>Yi-Lightning   </a:t>
                </a:r>
                <a:r>
                  <a:rPr lang="en-US" sz="1600" dirty="0"/>
                  <a:t>- most powerful Chinese AI </a:t>
                </a:r>
              </a:p>
            </p:txBody>
          </p:sp>
        </p:grpSp>
        <p:pic>
          <p:nvPicPr>
            <p:cNvPr id="11" name="Picture 10" descr="A green text with a black background&#10;&#10;Description automatically generated">
              <a:extLst>
                <a:ext uri="{FF2B5EF4-FFF2-40B4-BE49-F238E27FC236}">
                  <a16:creationId xmlns:a16="http://schemas.microsoft.com/office/drawing/2014/main" id="{C4C29DF1-1355-DC77-0F0C-577CD35808E8}"/>
                </a:ext>
              </a:extLst>
            </p:cNvPr>
            <p:cNvPicPr>
              <a:picLocks noChangeAspect="1"/>
            </p:cNvPicPr>
            <p:nvPr/>
          </p:nvPicPr>
          <p:blipFill>
            <a:blip r:embed="rId11">
              <a:extLst>
                <a:ext uri="{28A0092B-C50C-407E-A947-70E740481C1C}">
                  <a14:useLocalDpi xmlns:a14="http://schemas.microsoft.com/office/drawing/2010/main" val="0"/>
                </a:ext>
              </a:extLst>
            </a:blip>
            <a:srcRect b="32879"/>
            <a:stretch/>
          </p:blipFill>
          <p:spPr>
            <a:xfrm>
              <a:off x="6098704" y="4243417"/>
              <a:ext cx="1653827" cy="407022"/>
            </a:xfrm>
            <a:prstGeom prst="rect">
              <a:avLst/>
            </a:prstGeom>
          </p:spPr>
        </p:pic>
      </p:grpSp>
      <p:grpSp>
        <p:nvGrpSpPr>
          <p:cNvPr id="13" name="Group 12">
            <a:extLst>
              <a:ext uri="{FF2B5EF4-FFF2-40B4-BE49-F238E27FC236}">
                <a16:creationId xmlns:a16="http://schemas.microsoft.com/office/drawing/2014/main" id="{9FD2FE32-6D41-E96D-8F8E-C85BEF15856B}"/>
              </a:ext>
            </a:extLst>
          </p:cNvPr>
          <p:cNvGrpSpPr/>
          <p:nvPr/>
        </p:nvGrpSpPr>
        <p:grpSpPr>
          <a:xfrm>
            <a:off x="6092920" y="5064437"/>
            <a:ext cx="5884254" cy="851168"/>
            <a:chOff x="6010861" y="896983"/>
            <a:chExt cx="5884254" cy="851168"/>
          </a:xfrm>
        </p:grpSpPr>
        <p:sp>
          <p:nvSpPr>
            <p:cNvPr id="15" name="Rectangle 14">
              <a:extLst>
                <a:ext uri="{FF2B5EF4-FFF2-40B4-BE49-F238E27FC236}">
                  <a16:creationId xmlns:a16="http://schemas.microsoft.com/office/drawing/2014/main" id="{3493A7D5-DFDD-0C36-EB93-1F585518181A}"/>
                </a:ext>
              </a:extLst>
            </p:cNvPr>
            <p:cNvSpPr/>
            <p:nvPr/>
          </p:nvSpPr>
          <p:spPr>
            <a:xfrm>
              <a:off x="6010861" y="896983"/>
              <a:ext cx="5884254" cy="828630"/>
            </a:xfrm>
            <a:prstGeom prst="rect">
              <a:avLst/>
            </a:prstGeom>
            <a:solidFill>
              <a:srgbClr val="E8EE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2">
              <a:extLst>
                <a:ext uri="{FF2B5EF4-FFF2-40B4-BE49-F238E27FC236}">
                  <a16:creationId xmlns:a16="http://schemas.microsoft.com/office/drawing/2014/main" id="{23CC5BA0-5455-A06B-D20E-F923FA6D3E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6122854" y="963417"/>
              <a:ext cx="499691" cy="4924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1B79311-7DAA-32B9-2EF6-99E7DD5B0B54}"/>
                </a:ext>
              </a:extLst>
            </p:cNvPr>
            <p:cNvSpPr txBox="1"/>
            <p:nvPr/>
          </p:nvSpPr>
          <p:spPr>
            <a:xfrm>
              <a:off x="8440682" y="1067464"/>
              <a:ext cx="2356260" cy="369332"/>
            </a:xfrm>
            <a:prstGeom prst="rect">
              <a:avLst/>
            </a:prstGeom>
            <a:noFill/>
          </p:spPr>
          <p:txBody>
            <a:bodyPr wrap="square" rtlCol="0">
              <a:spAutoFit/>
            </a:bodyPr>
            <a:lstStyle/>
            <a:p>
              <a:r>
                <a:rPr lang="en-US" dirty="0"/>
                <a:t>(</a:t>
              </a:r>
              <a:r>
                <a:rPr lang="en-US" dirty="0" err="1"/>
                <a:t>Nexusﬂow</a:t>
              </a:r>
              <a:r>
                <a:rPr lang="en-US" dirty="0"/>
                <a:t> Solution)</a:t>
              </a:r>
            </a:p>
          </p:txBody>
        </p:sp>
        <p:sp>
          <p:nvSpPr>
            <p:cNvPr id="20" name="TextBox 19">
              <a:extLst>
                <a:ext uri="{FF2B5EF4-FFF2-40B4-BE49-F238E27FC236}">
                  <a16:creationId xmlns:a16="http://schemas.microsoft.com/office/drawing/2014/main" id="{265B0C2A-BD63-1E88-0A3B-A6073E03B923}"/>
                </a:ext>
              </a:extLst>
            </p:cNvPr>
            <p:cNvSpPr txBox="1"/>
            <p:nvPr/>
          </p:nvSpPr>
          <p:spPr>
            <a:xfrm>
              <a:off x="6314911" y="1409597"/>
              <a:ext cx="5513349" cy="338554"/>
            </a:xfrm>
            <a:prstGeom prst="rect">
              <a:avLst/>
            </a:prstGeom>
            <a:noFill/>
          </p:spPr>
          <p:txBody>
            <a:bodyPr wrap="square">
              <a:spAutoFit/>
            </a:bodyPr>
            <a:lstStyle/>
            <a:p>
              <a:r>
                <a:rPr lang="en-US" sz="1600" i="1" dirty="0"/>
                <a:t>Nov 2024   </a:t>
              </a:r>
              <a:r>
                <a:rPr lang="en-US" sz="1600" b="1" dirty="0"/>
                <a:t>Athene-V2   </a:t>
              </a:r>
              <a:r>
                <a:rPr lang="en-US" sz="1600" dirty="0"/>
                <a:t>- open source and “open weight”</a:t>
              </a:r>
            </a:p>
          </p:txBody>
        </p:sp>
      </p:grpSp>
      <p:sp>
        <p:nvSpPr>
          <p:cNvPr id="21" name="TextBox 20">
            <a:extLst>
              <a:ext uri="{FF2B5EF4-FFF2-40B4-BE49-F238E27FC236}">
                <a16:creationId xmlns:a16="http://schemas.microsoft.com/office/drawing/2014/main" id="{4A00272C-9527-E5B6-754C-DF58F4F0E04D}"/>
              </a:ext>
            </a:extLst>
          </p:cNvPr>
          <p:cNvSpPr txBox="1"/>
          <p:nvPr/>
        </p:nvSpPr>
        <p:spPr>
          <a:xfrm>
            <a:off x="7346950" y="377515"/>
            <a:ext cx="4182328" cy="369332"/>
          </a:xfrm>
          <a:prstGeom prst="rect">
            <a:avLst/>
          </a:prstGeom>
          <a:noFill/>
        </p:spPr>
        <p:txBody>
          <a:bodyPr wrap="square" rtlCol="0">
            <a:spAutoFit/>
          </a:bodyPr>
          <a:lstStyle/>
          <a:p>
            <a:r>
              <a:rPr lang="en-US" i="1" dirty="0"/>
              <a:t>(Based on </a:t>
            </a:r>
            <a:r>
              <a:rPr lang="en-US" i="1" dirty="0">
                <a:hlinkClick r:id="rId13">
                  <a:extLst>
                    <a:ext uri="{A12FA001-AC4F-418D-AE19-62706E023703}">
                      <ahyp:hlinkClr xmlns:ahyp="http://schemas.microsoft.com/office/drawing/2018/hyperlinkcolor" val="tx"/>
                    </a:ext>
                  </a:extLst>
                </a:hlinkClick>
              </a:rPr>
              <a:t>https://lmarena.ai/</a:t>
            </a:r>
            <a:r>
              <a:rPr lang="en-US" i="1" dirty="0"/>
              <a:t> rankings)</a:t>
            </a:r>
          </a:p>
        </p:txBody>
      </p:sp>
      <p:sp>
        <p:nvSpPr>
          <p:cNvPr id="22" name="TextBox 21">
            <a:extLst>
              <a:ext uri="{FF2B5EF4-FFF2-40B4-BE49-F238E27FC236}">
                <a16:creationId xmlns:a16="http://schemas.microsoft.com/office/drawing/2014/main" id="{A4564661-B601-76F6-4E3B-0B741BC21B7F}"/>
              </a:ext>
            </a:extLst>
          </p:cNvPr>
          <p:cNvSpPr txBox="1"/>
          <p:nvPr/>
        </p:nvSpPr>
        <p:spPr>
          <a:xfrm>
            <a:off x="6662642" y="5200941"/>
            <a:ext cx="1666679" cy="461665"/>
          </a:xfrm>
          <a:prstGeom prst="rect">
            <a:avLst/>
          </a:prstGeom>
          <a:noFill/>
        </p:spPr>
        <p:txBody>
          <a:bodyPr wrap="square" rtlCol="0">
            <a:spAutoFit/>
          </a:bodyPr>
          <a:lstStyle/>
          <a:p>
            <a:r>
              <a:rPr lang="en-US" sz="2400" b="1" dirty="0" err="1"/>
              <a:t>Nexusflow</a:t>
            </a:r>
            <a:endParaRPr lang="en-US" sz="2400" b="1" dirty="0"/>
          </a:p>
        </p:txBody>
      </p:sp>
      <p:cxnSp>
        <p:nvCxnSpPr>
          <p:cNvPr id="49" name="Connector: Elbow 48">
            <a:extLst>
              <a:ext uri="{FF2B5EF4-FFF2-40B4-BE49-F238E27FC236}">
                <a16:creationId xmlns:a16="http://schemas.microsoft.com/office/drawing/2014/main" id="{D9A2366C-7B25-2333-C669-8273E641CB9F}"/>
              </a:ext>
            </a:extLst>
          </p:cNvPr>
          <p:cNvCxnSpPr>
            <a:cxnSpLocks/>
          </p:cNvCxnSpPr>
          <p:nvPr/>
        </p:nvCxnSpPr>
        <p:spPr>
          <a:xfrm rot="10800000" flipV="1">
            <a:off x="6008976" y="4125885"/>
            <a:ext cx="5985431" cy="2526496"/>
          </a:xfrm>
          <a:prstGeom prst="bentConnector3">
            <a:avLst>
              <a:gd name="adj1" fmla="val 99757"/>
            </a:avLst>
          </a:prstGeom>
          <a:ln w="762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0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Some applications of artificial intelligence</a:t>
            </a:r>
          </a:p>
        </p:txBody>
      </p:sp>
      <p:sp>
        <p:nvSpPr>
          <p:cNvPr id="3" name="TextBox 2">
            <a:extLst>
              <a:ext uri="{FF2B5EF4-FFF2-40B4-BE49-F238E27FC236}">
                <a16:creationId xmlns:a16="http://schemas.microsoft.com/office/drawing/2014/main" id="{CE38E697-8FEB-DD5A-A0D6-5E54A597A19B}"/>
              </a:ext>
            </a:extLst>
          </p:cNvPr>
          <p:cNvSpPr txBox="1"/>
          <p:nvPr/>
        </p:nvSpPr>
        <p:spPr>
          <a:xfrm>
            <a:off x="901700" y="887825"/>
            <a:ext cx="11290300" cy="4616648"/>
          </a:xfrm>
          <a:prstGeom prst="rect">
            <a:avLst/>
          </a:prstGeom>
          <a:noFill/>
        </p:spPr>
        <p:txBody>
          <a:bodyPr wrap="square" numCol="2" rtlCol="0">
            <a:spAutoFit/>
          </a:bodyPr>
          <a:lstStyle/>
          <a:p>
            <a:pPr marL="285750" indent="-285750">
              <a:spcBef>
                <a:spcPts val="600"/>
              </a:spcBef>
              <a:buFont typeface="Arial" panose="020B0604020202020204" pitchFamily="34" charset="0"/>
              <a:buChar char="•"/>
            </a:pPr>
            <a:r>
              <a:rPr lang="en-US" dirty="0"/>
              <a:t>Self-driving cars</a:t>
            </a:r>
          </a:p>
          <a:p>
            <a:pPr marL="285750" indent="-285750">
              <a:spcBef>
                <a:spcPts val="600"/>
              </a:spcBef>
              <a:buFont typeface="Arial" panose="020B0604020202020204" pitchFamily="34" charset="0"/>
              <a:buChar char="•"/>
            </a:pPr>
            <a:r>
              <a:rPr lang="en-US" dirty="0"/>
              <a:t>Smart home devices</a:t>
            </a:r>
          </a:p>
          <a:p>
            <a:pPr marL="285750" indent="-285750">
              <a:spcBef>
                <a:spcPts val="600"/>
              </a:spcBef>
              <a:buFont typeface="Arial" panose="020B0604020202020204" pitchFamily="34" charset="0"/>
              <a:buChar char="•"/>
            </a:pPr>
            <a:r>
              <a:rPr lang="en-US" b="1" dirty="0"/>
              <a:t>Virtual assistants</a:t>
            </a:r>
          </a:p>
          <a:p>
            <a:pPr marL="285750" indent="-285750">
              <a:spcBef>
                <a:spcPts val="600"/>
              </a:spcBef>
              <a:buFont typeface="Arial" panose="020B0604020202020204" pitchFamily="34" charset="0"/>
              <a:buChar char="•"/>
            </a:pPr>
            <a:r>
              <a:rPr lang="en-US" dirty="0"/>
              <a:t>Fraud detection</a:t>
            </a:r>
          </a:p>
          <a:p>
            <a:pPr marL="285750" indent="-285750">
              <a:spcBef>
                <a:spcPts val="600"/>
              </a:spcBef>
              <a:buFont typeface="Arial" panose="020B0604020202020204" pitchFamily="34" charset="0"/>
              <a:buChar char="•"/>
            </a:pPr>
            <a:r>
              <a:rPr lang="en-US" dirty="0"/>
              <a:t>Chemical research</a:t>
            </a:r>
          </a:p>
          <a:p>
            <a:pPr marL="285750" indent="-285750">
              <a:spcBef>
                <a:spcPts val="600"/>
              </a:spcBef>
              <a:buFont typeface="Arial" panose="020B0604020202020204" pitchFamily="34" charset="0"/>
              <a:buChar char="•"/>
            </a:pPr>
            <a:r>
              <a:rPr lang="en-US" b="1" dirty="0"/>
              <a:t>Customer service</a:t>
            </a:r>
          </a:p>
          <a:p>
            <a:pPr marL="285750" indent="-285750">
              <a:spcBef>
                <a:spcPts val="600"/>
              </a:spcBef>
              <a:buFont typeface="Arial" panose="020B0604020202020204" pitchFamily="34" charset="0"/>
              <a:buChar char="•"/>
            </a:pPr>
            <a:r>
              <a:rPr lang="en-US" dirty="0"/>
              <a:t>Weather forecasting</a:t>
            </a:r>
          </a:p>
          <a:p>
            <a:pPr marL="285750" indent="-285750">
              <a:spcBef>
                <a:spcPts val="600"/>
              </a:spcBef>
              <a:buFont typeface="Arial" panose="020B0604020202020204" pitchFamily="34" charset="0"/>
              <a:buChar char="•"/>
            </a:pPr>
            <a:r>
              <a:rPr lang="en-US" dirty="0"/>
              <a:t>Market prediction</a:t>
            </a:r>
          </a:p>
          <a:p>
            <a:pPr marL="285750" indent="-285750">
              <a:spcBef>
                <a:spcPts val="600"/>
              </a:spcBef>
              <a:buFont typeface="Arial" panose="020B0604020202020204" pitchFamily="34" charset="0"/>
              <a:buChar char="•"/>
            </a:pPr>
            <a:r>
              <a:rPr lang="en-US" b="1" dirty="0"/>
              <a:t>Recommendation systems</a:t>
            </a:r>
          </a:p>
          <a:p>
            <a:pPr marL="285750" indent="-285750">
              <a:spcBef>
                <a:spcPts val="600"/>
              </a:spcBef>
              <a:buFont typeface="Arial" panose="020B0604020202020204" pitchFamily="34" charset="0"/>
              <a:buChar char="•"/>
            </a:pPr>
            <a:r>
              <a:rPr lang="en-US" dirty="0"/>
              <a:t>Facial / object recognition</a:t>
            </a:r>
          </a:p>
          <a:p>
            <a:pPr marL="285750" indent="-285750">
              <a:spcBef>
                <a:spcPts val="600"/>
              </a:spcBef>
              <a:buFont typeface="Arial" panose="020B0604020202020204" pitchFamily="34" charset="0"/>
              <a:buChar char="•"/>
            </a:pPr>
            <a:r>
              <a:rPr lang="en-US" dirty="0"/>
              <a:t>Sentiment analysis</a:t>
            </a:r>
          </a:p>
          <a:p>
            <a:pPr marL="285750" indent="-285750">
              <a:spcBef>
                <a:spcPts val="600"/>
              </a:spcBef>
              <a:buFont typeface="Arial" panose="020B0604020202020204" pitchFamily="34" charset="0"/>
              <a:buChar char="•"/>
            </a:pPr>
            <a:r>
              <a:rPr lang="en-US" b="1" dirty="0"/>
              <a:t>Speech / language translation</a:t>
            </a:r>
          </a:p>
          <a:p>
            <a:pPr marL="285750" indent="-285750">
              <a:spcBef>
                <a:spcPts val="600"/>
              </a:spcBef>
              <a:buFont typeface="Arial" panose="020B0604020202020204" pitchFamily="34" charset="0"/>
              <a:buChar char="•"/>
            </a:pPr>
            <a:r>
              <a:rPr lang="en-US" dirty="0"/>
              <a:t>Voice-to-text (meeting / video captions)</a:t>
            </a:r>
          </a:p>
          <a:p>
            <a:pPr marL="285750" indent="-285750">
              <a:spcBef>
                <a:spcPts val="600"/>
              </a:spcBef>
              <a:buFont typeface="Arial" panose="020B0604020202020204" pitchFamily="34" charset="0"/>
              <a:buChar char="•"/>
            </a:pPr>
            <a:r>
              <a:rPr lang="en-US" b="1" dirty="0"/>
              <a:t>Content summary</a:t>
            </a:r>
          </a:p>
          <a:p>
            <a:pPr marL="285750" indent="-285750">
              <a:spcBef>
                <a:spcPts val="600"/>
              </a:spcBef>
              <a:buFont typeface="Arial" panose="020B0604020202020204" pitchFamily="34" charset="0"/>
              <a:buChar char="•"/>
            </a:pPr>
            <a:r>
              <a:rPr lang="en-US" b="1" dirty="0"/>
              <a:t>Content editing </a:t>
            </a:r>
            <a:br>
              <a:rPr lang="en-US" dirty="0"/>
            </a:br>
            <a:r>
              <a:rPr lang="en-US" dirty="0"/>
              <a:t>(text, computer code)</a:t>
            </a:r>
          </a:p>
          <a:p>
            <a:pPr marL="285750" indent="-285750">
              <a:spcBef>
                <a:spcPts val="600"/>
              </a:spcBef>
              <a:buFont typeface="Arial" panose="020B0604020202020204" pitchFamily="34" charset="0"/>
              <a:buChar char="•"/>
            </a:pPr>
            <a:r>
              <a:rPr lang="en-US" b="1" dirty="0"/>
              <a:t>Content generation </a:t>
            </a:r>
            <a:br>
              <a:rPr lang="en-US" dirty="0"/>
            </a:br>
            <a:r>
              <a:rPr lang="en-US" dirty="0"/>
              <a:t>(text, images, video, audio, speech, code)</a:t>
            </a:r>
          </a:p>
          <a:p>
            <a:pPr marL="285750" indent="-285750">
              <a:spcBef>
                <a:spcPts val="600"/>
              </a:spcBef>
              <a:buFont typeface="Arial" panose="020B0604020202020204" pitchFamily="34" charset="0"/>
              <a:buChar char="•"/>
            </a:pPr>
            <a:r>
              <a:rPr lang="en-US" dirty="0"/>
              <a:t>Content moderation </a:t>
            </a:r>
            <a:br>
              <a:rPr lang="en-US" dirty="0"/>
            </a:br>
            <a:r>
              <a:rPr lang="en-US" dirty="0"/>
              <a:t>(message boards, chats, online game interactions)</a:t>
            </a:r>
          </a:p>
          <a:p>
            <a:pPr marL="285750" indent="-285750">
              <a:spcBef>
                <a:spcPts val="600"/>
              </a:spcBef>
              <a:buFont typeface="Arial" panose="020B0604020202020204" pitchFamily="34" charset="0"/>
              <a:buChar char="•"/>
            </a:pPr>
            <a:r>
              <a:rPr lang="en-US" dirty="0"/>
              <a:t>Personalized learning / tutoring</a:t>
            </a:r>
          </a:p>
          <a:p>
            <a:pPr marL="285750" indent="-285750">
              <a:spcBef>
                <a:spcPts val="600"/>
              </a:spcBef>
              <a:buFont typeface="Arial" panose="020B0604020202020204" pitchFamily="34" charset="0"/>
              <a:buChar char="•"/>
            </a:pPr>
            <a:r>
              <a:rPr lang="en-US" dirty="0"/>
              <a:t>Help with instructor grading / feedback</a:t>
            </a:r>
          </a:p>
          <a:p>
            <a:pPr marL="285750" indent="-285750">
              <a:spcBef>
                <a:spcPts val="600"/>
              </a:spcBef>
              <a:buFont typeface="Arial" panose="020B0604020202020204" pitchFamily="34" charset="0"/>
              <a:buChar char="•"/>
            </a:pPr>
            <a:r>
              <a:rPr lang="en-US" b="1" dirty="0"/>
              <a:t>Chatbot</a:t>
            </a:r>
          </a:p>
          <a:p>
            <a:pPr marL="285750" indent="-285750">
              <a:spcBef>
                <a:spcPts val="600"/>
              </a:spcBef>
              <a:buFont typeface="Arial" panose="020B0604020202020204" pitchFamily="34" charset="0"/>
              <a:buChar char="•"/>
            </a:pPr>
            <a:r>
              <a:rPr lang="en-US" dirty="0"/>
              <a:t>Spam filtering</a:t>
            </a:r>
          </a:p>
          <a:p>
            <a:pPr marL="285750" indent="-285750">
              <a:spcBef>
                <a:spcPts val="600"/>
              </a:spcBef>
              <a:buFont typeface="Arial" panose="020B0604020202020204" pitchFamily="34" charset="0"/>
              <a:buChar char="•"/>
            </a:pPr>
            <a:r>
              <a:rPr lang="en-US" dirty="0"/>
              <a:t>Network intrusion / virus detection</a:t>
            </a:r>
          </a:p>
          <a:p>
            <a:pPr marL="285750" indent="-285750">
              <a:spcBef>
                <a:spcPts val="600"/>
              </a:spcBef>
              <a:buFont typeface="Arial" panose="020B0604020202020204" pitchFamily="34" charset="0"/>
              <a:buChar char="•"/>
            </a:pPr>
            <a:r>
              <a:rPr lang="en-US" dirty="0"/>
              <a:t>Sportscasting / commentating (e.g. </a:t>
            </a:r>
            <a:r>
              <a:rPr lang="en-US" dirty="0">
                <a:hlinkClick r:id="rId3"/>
              </a:rPr>
              <a:t>Wimbledon</a:t>
            </a:r>
            <a:r>
              <a:rPr lang="en-US" dirty="0"/>
              <a:t>)</a:t>
            </a:r>
          </a:p>
        </p:txBody>
      </p:sp>
      <p:pic>
        <p:nvPicPr>
          <p:cNvPr id="8" name="Picture 7" descr="A computer screen shot of a computer&#10;&#10;Description automatically generated with medium confidence">
            <a:extLst>
              <a:ext uri="{FF2B5EF4-FFF2-40B4-BE49-F238E27FC236}">
                <a16:creationId xmlns:a16="http://schemas.microsoft.com/office/drawing/2014/main" id="{4040222A-DCCE-45FA-9C09-E4171A0C24B0}"/>
              </a:ext>
            </a:extLst>
          </p:cNvPr>
          <p:cNvPicPr>
            <a:picLocks noChangeAspect="1"/>
          </p:cNvPicPr>
          <p:nvPr/>
        </p:nvPicPr>
        <p:blipFill>
          <a:blip r:embed="rId4">
            <a:extLst>
              <a:ext uri="{28A0092B-C50C-407E-A947-70E740481C1C}">
                <a14:useLocalDpi xmlns:a14="http://schemas.microsoft.com/office/drawing/2010/main" val="0"/>
              </a:ext>
            </a:extLst>
          </a:blip>
          <a:srcRect t="3437" b="4085"/>
          <a:stretch/>
        </p:blipFill>
        <p:spPr>
          <a:xfrm>
            <a:off x="3452863" y="962148"/>
            <a:ext cx="2781742" cy="2572480"/>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6C8101BA-ABC6-23AB-3A0A-CCAFEAEF56F2}"/>
              </a:ext>
            </a:extLst>
          </p:cNvPr>
          <p:cNvSpPr txBox="1"/>
          <p:nvPr/>
        </p:nvSpPr>
        <p:spPr>
          <a:xfrm>
            <a:off x="2348471" y="5543225"/>
            <a:ext cx="7486650" cy="1200329"/>
          </a:xfrm>
          <a:prstGeom prst="rect">
            <a:avLst/>
          </a:prstGeom>
          <a:solidFill>
            <a:srgbClr val="E8EEF8"/>
          </a:solidFill>
          <a:ln>
            <a:solidFill>
              <a:schemeClr val="tx1"/>
            </a:solidFill>
          </a:ln>
        </p:spPr>
        <p:txBody>
          <a:bodyPr wrap="square" rtlCol="0">
            <a:spAutoFit/>
          </a:bodyPr>
          <a:lstStyle/>
          <a:p>
            <a:r>
              <a:rPr lang="en-US" dirty="0"/>
              <a:t>Large language model (LLM) AI’s learn patterns in human created texts</a:t>
            </a:r>
          </a:p>
          <a:p>
            <a:pPr marL="285750" indent="-285750">
              <a:buFont typeface="Arial" panose="020B0604020202020204" pitchFamily="34" charset="0"/>
              <a:buChar char="•"/>
            </a:pPr>
            <a:r>
              <a:rPr lang="en-US" dirty="0"/>
              <a:t>Trained on extremely large datasets covering wide array of topics</a:t>
            </a:r>
          </a:p>
          <a:p>
            <a:pPr marL="285750" indent="-285750">
              <a:buFont typeface="Arial" panose="020B0604020202020204" pitchFamily="34" charset="0"/>
              <a:buChar char="•"/>
            </a:pPr>
            <a:r>
              <a:rPr lang="en-US" dirty="0"/>
              <a:t>Responses appear human-like, comprehensive, and researched</a:t>
            </a:r>
          </a:p>
          <a:p>
            <a:pPr marL="285750" indent="-285750">
              <a:buFont typeface="Arial" panose="020B0604020202020204" pitchFamily="34" charset="0"/>
              <a:buChar char="•"/>
            </a:pPr>
            <a:r>
              <a:rPr lang="en-US" dirty="0"/>
              <a:t>Can answer specific questions, generate ideas, summarize, translate, etc.</a:t>
            </a:r>
          </a:p>
        </p:txBody>
      </p:sp>
    </p:spTree>
    <p:extLst>
      <p:ext uri="{BB962C8B-B14F-4D97-AF65-F5344CB8AC3E}">
        <p14:creationId xmlns:p14="http://schemas.microsoft.com/office/powerpoint/2010/main" val="206099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A05FC011-032E-5912-EC6E-16CCA8C6F83A}"/>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5AF91AF-3960-04A7-BB95-E3C7713ADB54}"/>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Rough Outline of Modern LLM (transformer AI)</a:t>
            </a:r>
          </a:p>
        </p:txBody>
      </p:sp>
      <p:sp>
        <p:nvSpPr>
          <p:cNvPr id="6" name="TextBox 5">
            <a:extLst>
              <a:ext uri="{FF2B5EF4-FFF2-40B4-BE49-F238E27FC236}">
                <a16:creationId xmlns:a16="http://schemas.microsoft.com/office/drawing/2014/main" id="{96490D08-E923-D12C-01C8-7D85A6ABE471}"/>
              </a:ext>
            </a:extLst>
          </p:cNvPr>
          <p:cNvSpPr txBox="1"/>
          <p:nvPr/>
        </p:nvSpPr>
        <p:spPr>
          <a:xfrm>
            <a:off x="457200" y="1143000"/>
            <a:ext cx="1816415" cy="615553"/>
          </a:xfrm>
          <a:prstGeom prst="rect">
            <a:avLst/>
          </a:prstGeom>
          <a:noFill/>
        </p:spPr>
        <p:txBody>
          <a:bodyPr wrap="square" rtlCol="0">
            <a:spAutoFit/>
          </a:bodyPr>
          <a:lstStyle/>
          <a:p>
            <a:r>
              <a:rPr lang="en-US" dirty="0"/>
              <a:t>Prompt</a:t>
            </a:r>
            <a:br>
              <a:rPr lang="en-US" dirty="0"/>
            </a:br>
            <a:r>
              <a:rPr lang="en-US" sz="1600" dirty="0"/>
              <a:t>(image, text, audio)</a:t>
            </a:r>
            <a:endParaRPr lang="en-US" dirty="0"/>
          </a:p>
        </p:txBody>
      </p:sp>
      <p:sp>
        <p:nvSpPr>
          <p:cNvPr id="7" name="TextBox 6">
            <a:extLst>
              <a:ext uri="{FF2B5EF4-FFF2-40B4-BE49-F238E27FC236}">
                <a16:creationId xmlns:a16="http://schemas.microsoft.com/office/drawing/2014/main" id="{6B268535-EEE9-8522-740D-BECB026857E6}"/>
              </a:ext>
            </a:extLst>
          </p:cNvPr>
          <p:cNvSpPr txBox="1"/>
          <p:nvPr/>
        </p:nvSpPr>
        <p:spPr>
          <a:xfrm>
            <a:off x="457200" y="5105400"/>
            <a:ext cx="2057400" cy="646331"/>
          </a:xfrm>
          <a:prstGeom prst="rect">
            <a:avLst/>
          </a:prstGeom>
          <a:noFill/>
        </p:spPr>
        <p:txBody>
          <a:bodyPr wrap="square" rtlCol="0">
            <a:spAutoFit/>
          </a:bodyPr>
          <a:lstStyle/>
          <a:p>
            <a:r>
              <a:rPr lang="en-US" dirty="0"/>
              <a:t>Response</a:t>
            </a:r>
            <a:br>
              <a:rPr lang="en-US" dirty="0"/>
            </a:br>
            <a:r>
              <a:rPr lang="en-US" sz="1600" dirty="0"/>
              <a:t>(image, text, audio</a:t>
            </a:r>
            <a:r>
              <a:rPr lang="en-US" dirty="0"/>
              <a:t>)</a:t>
            </a:r>
          </a:p>
        </p:txBody>
      </p:sp>
      <p:sp>
        <p:nvSpPr>
          <p:cNvPr id="8" name="TextBox 7">
            <a:extLst>
              <a:ext uri="{FF2B5EF4-FFF2-40B4-BE49-F238E27FC236}">
                <a16:creationId xmlns:a16="http://schemas.microsoft.com/office/drawing/2014/main" id="{9942FC43-58C6-F7F0-D793-DE20E3B92F9E}"/>
              </a:ext>
            </a:extLst>
          </p:cNvPr>
          <p:cNvSpPr txBox="1"/>
          <p:nvPr/>
        </p:nvSpPr>
        <p:spPr>
          <a:xfrm>
            <a:off x="3095237" y="1143000"/>
            <a:ext cx="1809596" cy="861774"/>
          </a:xfrm>
          <a:prstGeom prst="rect">
            <a:avLst/>
          </a:prstGeom>
          <a:noFill/>
        </p:spPr>
        <p:txBody>
          <a:bodyPr wrap="square" rtlCol="0">
            <a:spAutoFit/>
          </a:bodyPr>
          <a:lstStyle/>
          <a:p>
            <a:r>
              <a:rPr lang="en-US" dirty="0"/>
              <a:t>Tokens</a:t>
            </a:r>
            <a:br>
              <a:rPr lang="en-US" dirty="0"/>
            </a:br>
            <a:r>
              <a:rPr lang="en-US" sz="1600" dirty="0"/>
              <a:t>(words, </a:t>
            </a:r>
            <a:r>
              <a:rPr lang="en-US" sz="1600" dirty="0" err="1"/>
              <a:t>subwords</a:t>
            </a:r>
            <a:r>
              <a:rPr lang="en-US" sz="1600" dirty="0"/>
              <a:t>,</a:t>
            </a:r>
            <a:br>
              <a:rPr lang="en-US" sz="1600" dirty="0"/>
            </a:br>
            <a:r>
              <a:rPr lang="en-US" sz="1600" dirty="0"/>
              <a:t> characters, pixels)</a:t>
            </a:r>
            <a:endParaRPr lang="en-US" dirty="0"/>
          </a:p>
        </p:txBody>
      </p:sp>
      <p:pic>
        <p:nvPicPr>
          <p:cNvPr id="10" name="Picture 9">
            <a:extLst>
              <a:ext uri="{FF2B5EF4-FFF2-40B4-BE49-F238E27FC236}">
                <a16:creationId xmlns:a16="http://schemas.microsoft.com/office/drawing/2014/main" id="{43A74166-597A-DF87-1DE1-267AF909A6B7}"/>
              </a:ext>
            </a:extLst>
          </p:cNvPr>
          <p:cNvPicPr>
            <a:picLocks noChangeAspect="1"/>
          </p:cNvPicPr>
          <p:nvPr/>
        </p:nvPicPr>
        <p:blipFill>
          <a:blip r:embed="rId3"/>
          <a:stretch>
            <a:fillRect/>
          </a:stretch>
        </p:blipFill>
        <p:spPr>
          <a:xfrm>
            <a:off x="5573991" y="1092969"/>
            <a:ext cx="4386702" cy="1300747"/>
          </a:xfrm>
          <a:prstGeom prst="rect">
            <a:avLst/>
          </a:prstGeom>
        </p:spPr>
      </p:pic>
      <p:pic>
        <p:nvPicPr>
          <p:cNvPr id="12" name="Picture 11">
            <a:extLst>
              <a:ext uri="{FF2B5EF4-FFF2-40B4-BE49-F238E27FC236}">
                <a16:creationId xmlns:a16="http://schemas.microsoft.com/office/drawing/2014/main" id="{D8C5BAAE-F072-5704-D48A-26AA58228566}"/>
              </a:ext>
            </a:extLst>
          </p:cNvPr>
          <p:cNvPicPr>
            <a:picLocks noChangeAspect="1"/>
          </p:cNvPicPr>
          <p:nvPr/>
        </p:nvPicPr>
        <p:blipFill>
          <a:blip r:embed="rId4"/>
          <a:stretch>
            <a:fillRect/>
          </a:stretch>
        </p:blipFill>
        <p:spPr>
          <a:xfrm>
            <a:off x="7199002" y="1422467"/>
            <a:ext cx="4347782" cy="1233830"/>
          </a:xfrm>
          <a:prstGeom prst="rect">
            <a:avLst/>
          </a:prstGeom>
          <a:ln>
            <a:solidFill>
              <a:schemeClr val="bg1"/>
            </a:solidFill>
          </a:ln>
        </p:spPr>
      </p:pic>
      <p:cxnSp>
        <p:nvCxnSpPr>
          <p:cNvPr id="14" name="Straight Arrow Connector 13">
            <a:extLst>
              <a:ext uri="{FF2B5EF4-FFF2-40B4-BE49-F238E27FC236}">
                <a16:creationId xmlns:a16="http://schemas.microsoft.com/office/drawing/2014/main" id="{62492089-75E1-9ED6-D49D-35DEED18C1CF}"/>
              </a:ext>
            </a:extLst>
          </p:cNvPr>
          <p:cNvCxnSpPr>
            <a:cxnSpLocks/>
          </p:cNvCxnSpPr>
          <p:nvPr/>
        </p:nvCxnSpPr>
        <p:spPr>
          <a:xfrm>
            <a:off x="1800225" y="1342094"/>
            <a:ext cx="1308447" cy="25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5C28B43-6E21-122A-E5BB-D9B303BC85BD}"/>
              </a:ext>
            </a:extLst>
          </p:cNvPr>
          <p:cNvGrpSpPr/>
          <p:nvPr/>
        </p:nvGrpSpPr>
        <p:grpSpPr>
          <a:xfrm>
            <a:off x="2000879" y="4930171"/>
            <a:ext cx="1285809" cy="338554"/>
            <a:chOff x="1751968" y="1051865"/>
            <a:chExt cx="1285809" cy="338554"/>
          </a:xfrm>
        </p:grpSpPr>
        <p:sp>
          <p:nvSpPr>
            <p:cNvPr id="48" name="Rectangle: Rounded Corners 47">
              <a:extLst>
                <a:ext uri="{FF2B5EF4-FFF2-40B4-BE49-F238E27FC236}">
                  <a16:creationId xmlns:a16="http://schemas.microsoft.com/office/drawing/2014/main" id="{8BBBAC68-504F-AA21-20FA-5FE9DCA16B70}"/>
                </a:ext>
              </a:extLst>
            </p:cNvPr>
            <p:cNvSpPr/>
            <p:nvPr/>
          </p:nvSpPr>
          <p:spPr>
            <a:xfrm>
              <a:off x="1816555" y="1104676"/>
              <a:ext cx="1056836" cy="2523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B0F787A-7E5A-5F37-2117-CD99BB1070FF}"/>
                </a:ext>
              </a:extLst>
            </p:cNvPr>
            <p:cNvSpPr txBox="1"/>
            <p:nvPr/>
          </p:nvSpPr>
          <p:spPr>
            <a:xfrm>
              <a:off x="1751968" y="1051865"/>
              <a:ext cx="1285809" cy="338554"/>
            </a:xfrm>
            <a:prstGeom prst="rect">
              <a:avLst/>
            </a:prstGeom>
            <a:noFill/>
          </p:spPr>
          <p:txBody>
            <a:bodyPr wrap="square" rtlCol="0">
              <a:spAutoFit/>
            </a:bodyPr>
            <a:lstStyle/>
            <a:p>
              <a:r>
                <a:rPr lang="en-US" sz="1600" dirty="0">
                  <a:solidFill>
                    <a:schemeClr val="bg1"/>
                  </a:solidFill>
                </a:rPr>
                <a:t>de-tokenizer</a:t>
              </a:r>
            </a:p>
          </p:txBody>
        </p:sp>
      </p:grpSp>
      <p:sp>
        <p:nvSpPr>
          <p:cNvPr id="16" name="TextBox 15">
            <a:extLst>
              <a:ext uri="{FF2B5EF4-FFF2-40B4-BE49-F238E27FC236}">
                <a16:creationId xmlns:a16="http://schemas.microsoft.com/office/drawing/2014/main" id="{307D9BD0-91C8-C27F-90E8-301E8F276617}"/>
              </a:ext>
            </a:extLst>
          </p:cNvPr>
          <p:cNvSpPr txBox="1"/>
          <p:nvPr/>
        </p:nvSpPr>
        <p:spPr>
          <a:xfrm>
            <a:off x="6550104" y="2757923"/>
            <a:ext cx="4347782" cy="307777"/>
          </a:xfrm>
          <a:prstGeom prst="rect">
            <a:avLst/>
          </a:prstGeom>
          <a:noFill/>
        </p:spPr>
        <p:txBody>
          <a:bodyPr wrap="square" rtlCol="0">
            <a:spAutoFit/>
          </a:bodyPr>
          <a:lstStyle/>
          <a:p>
            <a:r>
              <a:rPr lang="en-US" sz="1400" dirty="0"/>
              <a:t>Aug 2024 context window for GPT-4o: 128,000 tokens</a:t>
            </a:r>
          </a:p>
        </p:txBody>
      </p:sp>
      <p:sp>
        <p:nvSpPr>
          <p:cNvPr id="17" name="TextBox 16">
            <a:extLst>
              <a:ext uri="{FF2B5EF4-FFF2-40B4-BE49-F238E27FC236}">
                <a16:creationId xmlns:a16="http://schemas.microsoft.com/office/drawing/2014/main" id="{5D6DB802-5202-0F8A-1BE1-BBBA6667D57B}"/>
              </a:ext>
            </a:extLst>
          </p:cNvPr>
          <p:cNvSpPr txBox="1"/>
          <p:nvPr/>
        </p:nvSpPr>
        <p:spPr>
          <a:xfrm>
            <a:off x="6550104" y="4755977"/>
            <a:ext cx="5029200" cy="307777"/>
          </a:xfrm>
          <a:prstGeom prst="rect">
            <a:avLst/>
          </a:prstGeom>
          <a:noFill/>
        </p:spPr>
        <p:txBody>
          <a:bodyPr wrap="square" rtlCol="0">
            <a:spAutoFit/>
          </a:bodyPr>
          <a:lstStyle/>
          <a:p>
            <a:r>
              <a:rPr lang="en-US" sz="1400" dirty="0"/>
              <a:t>Current top AI’s have over 1 trillion parameters</a:t>
            </a:r>
          </a:p>
        </p:txBody>
      </p:sp>
      <p:sp>
        <p:nvSpPr>
          <p:cNvPr id="18" name="TextBox 17">
            <a:extLst>
              <a:ext uri="{FF2B5EF4-FFF2-40B4-BE49-F238E27FC236}">
                <a16:creationId xmlns:a16="http://schemas.microsoft.com/office/drawing/2014/main" id="{08D9C07F-FB4F-21C1-D685-77C621F5120E}"/>
              </a:ext>
            </a:extLst>
          </p:cNvPr>
          <p:cNvSpPr txBox="1"/>
          <p:nvPr/>
        </p:nvSpPr>
        <p:spPr>
          <a:xfrm>
            <a:off x="5612911" y="835223"/>
            <a:ext cx="4347782" cy="307777"/>
          </a:xfrm>
          <a:prstGeom prst="rect">
            <a:avLst/>
          </a:prstGeom>
          <a:noFill/>
        </p:spPr>
        <p:txBody>
          <a:bodyPr wrap="square" rtlCol="0">
            <a:spAutoFit/>
          </a:bodyPr>
          <a:lstStyle/>
          <a:p>
            <a:r>
              <a:rPr lang="en-US" sz="1400" dirty="0"/>
              <a:t>Output of  https://platform.openai.com/tokenizer</a:t>
            </a:r>
          </a:p>
        </p:txBody>
      </p:sp>
      <p:cxnSp>
        <p:nvCxnSpPr>
          <p:cNvPr id="22" name="Straight Arrow Connector 21">
            <a:extLst>
              <a:ext uri="{FF2B5EF4-FFF2-40B4-BE49-F238E27FC236}">
                <a16:creationId xmlns:a16="http://schemas.microsoft.com/office/drawing/2014/main" id="{B57226A2-838D-8478-983D-328EAB0BFF68}"/>
              </a:ext>
            </a:extLst>
          </p:cNvPr>
          <p:cNvCxnSpPr>
            <a:cxnSpLocks/>
          </p:cNvCxnSpPr>
          <p:nvPr/>
        </p:nvCxnSpPr>
        <p:spPr>
          <a:xfrm flipH="1">
            <a:off x="1800225" y="5305425"/>
            <a:ext cx="13220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1C7C6B-E10B-16EE-C121-BC58F863AF56}"/>
              </a:ext>
            </a:extLst>
          </p:cNvPr>
          <p:cNvCxnSpPr>
            <a:cxnSpLocks/>
          </p:cNvCxnSpPr>
          <p:nvPr/>
        </p:nvCxnSpPr>
        <p:spPr>
          <a:xfrm>
            <a:off x="3901010" y="2004774"/>
            <a:ext cx="0" cy="5418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23A8BC8-73D0-CC07-A755-A25CC8813013}"/>
              </a:ext>
            </a:extLst>
          </p:cNvPr>
          <p:cNvGrpSpPr/>
          <p:nvPr/>
        </p:nvGrpSpPr>
        <p:grpSpPr>
          <a:xfrm>
            <a:off x="2709843" y="2004774"/>
            <a:ext cx="1247822" cy="338554"/>
            <a:chOff x="2706849" y="2070022"/>
            <a:chExt cx="1247822" cy="338554"/>
          </a:xfrm>
        </p:grpSpPr>
        <p:sp>
          <p:nvSpPr>
            <p:cNvPr id="45" name="Rectangle: Rounded Corners 44">
              <a:extLst>
                <a:ext uri="{FF2B5EF4-FFF2-40B4-BE49-F238E27FC236}">
                  <a16:creationId xmlns:a16="http://schemas.microsoft.com/office/drawing/2014/main" id="{067EDA98-0032-CBEF-5611-7A095B11BC8A}"/>
                </a:ext>
              </a:extLst>
            </p:cNvPr>
            <p:cNvSpPr/>
            <p:nvPr/>
          </p:nvSpPr>
          <p:spPr>
            <a:xfrm>
              <a:off x="2764012" y="2108743"/>
              <a:ext cx="1065156" cy="2523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EE3750D-C0DA-AAD3-6743-5006C2420D69}"/>
                </a:ext>
              </a:extLst>
            </p:cNvPr>
            <p:cNvSpPr txBox="1"/>
            <p:nvPr/>
          </p:nvSpPr>
          <p:spPr>
            <a:xfrm>
              <a:off x="2706849" y="2070022"/>
              <a:ext cx="1247822" cy="338554"/>
            </a:xfrm>
            <a:prstGeom prst="rect">
              <a:avLst/>
            </a:prstGeom>
            <a:noFill/>
          </p:spPr>
          <p:txBody>
            <a:bodyPr wrap="square" rtlCol="0">
              <a:spAutoFit/>
            </a:bodyPr>
            <a:lstStyle/>
            <a:p>
              <a:r>
                <a:rPr lang="en-US" sz="1600" dirty="0">
                  <a:solidFill>
                    <a:schemeClr val="bg1"/>
                  </a:solidFill>
                </a:rPr>
                <a:t>embedding</a:t>
              </a:r>
            </a:p>
          </p:txBody>
        </p:sp>
      </p:grpSp>
      <p:sp>
        <p:nvSpPr>
          <p:cNvPr id="27" name="TextBox 26">
            <a:extLst>
              <a:ext uri="{FF2B5EF4-FFF2-40B4-BE49-F238E27FC236}">
                <a16:creationId xmlns:a16="http://schemas.microsoft.com/office/drawing/2014/main" id="{EB913985-85ED-1902-5A8C-4E4FA9B24E09}"/>
              </a:ext>
            </a:extLst>
          </p:cNvPr>
          <p:cNvSpPr txBox="1"/>
          <p:nvPr/>
        </p:nvSpPr>
        <p:spPr>
          <a:xfrm>
            <a:off x="3095237" y="2501672"/>
            <a:ext cx="2358348" cy="861774"/>
          </a:xfrm>
          <a:prstGeom prst="rect">
            <a:avLst/>
          </a:prstGeom>
          <a:noFill/>
        </p:spPr>
        <p:txBody>
          <a:bodyPr wrap="square" rtlCol="0">
            <a:spAutoFit/>
          </a:bodyPr>
          <a:lstStyle/>
          <a:p>
            <a:r>
              <a:rPr lang="en-US" dirty="0"/>
              <a:t>Vectors</a:t>
            </a:r>
            <a:br>
              <a:rPr lang="en-US" dirty="0"/>
            </a:br>
            <a:r>
              <a:rPr lang="en-US" sz="1600" dirty="0"/>
              <a:t>(numerical representation of meaning)</a:t>
            </a:r>
            <a:endParaRPr lang="en-US" dirty="0"/>
          </a:p>
        </p:txBody>
      </p:sp>
      <p:cxnSp>
        <p:nvCxnSpPr>
          <p:cNvPr id="28" name="Straight Arrow Connector 27">
            <a:extLst>
              <a:ext uri="{FF2B5EF4-FFF2-40B4-BE49-F238E27FC236}">
                <a16:creationId xmlns:a16="http://schemas.microsoft.com/office/drawing/2014/main" id="{7C5057F7-8C4B-85E1-01AA-451692AE2F71}"/>
              </a:ext>
            </a:extLst>
          </p:cNvPr>
          <p:cNvCxnSpPr>
            <a:cxnSpLocks/>
          </p:cNvCxnSpPr>
          <p:nvPr/>
        </p:nvCxnSpPr>
        <p:spPr>
          <a:xfrm>
            <a:off x="3901010" y="3410340"/>
            <a:ext cx="0" cy="7475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C5731D7-8FE6-88DF-3151-4BBB925F8B7B}"/>
              </a:ext>
            </a:extLst>
          </p:cNvPr>
          <p:cNvGrpSpPr/>
          <p:nvPr/>
        </p:nvGrpSpPr>
        <p:grpSpPr>
          <a:xfrm>
            <a:off x="2709843" y="3514461"/>
            <a:ext cx="1247822" cy="338554"/>
            <a:chOff x="2698923" y="3403552"/>
            <a:chExt cx="1247822" cy="338554"/>
          </a:xfrm>
        </p:grpSpPr>
        <p:sp>
          <p:nvSpPr>
            <p:cNvPr id="50" name="Rectangle: Rounded Corners 49">
              <a:extLst>
                <a:ext uri="{FF2B5EF4-FFF2-40B4-BE49-F238E27FC236}">
                  <a16:creationId xmlns:a16="http://schemas.microsoft.com/office/drawing/2014/main" id="{1BEB85C8-8E87-2B0C-871D-04F887F26457}"/>
                </a:ext>
              </a:extLst>
            </p:cNvPr>
            <p:cNvSpPr/>
            <p:nvPr/>
          </p:nvSpPr>
          <p:spPr>
            <a:xfrm>
              <a:off x="2740078" y="3456490"/>
              <a:ext cx="1065156" cy="2523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4FF9CE3-9566-4997-32A3-67858E51898E}"/>
                </a:ext>
              </a:extLst>
            </p:cNvPr>
            <p:cNvSpPr txBox="1"/>
            <p:nvPr/>
          </p:nvSpPr>
          <p:spPr>
            <a:xfrm>
              <a:off x="2698923" y="3403552"/>
              <a:ext cx="1247822" cy="338554"/>
            </a:xfrm>
            <a:prstGeom prst="rect">
              <a:avLst/>
            </a:prstGeom>
            <a:noFill/>
          </p:spPr>
          <p:txBody>
            <a:bodyPr wrap="square" rtlCol="0">
              <a:spAutoFit/>
            </a:bodyPr>
            <a:lstStyle/>
            <a:p>
              <a:r>
                <a:rPr lang="en-US" sz="1600" dirty="0">
                  <a:solidFill>
                    <a:schemeClr val="bg1"/>
                  </a:solidFill>
                </a:rPr>
                <a:t>transformer</a:t>
              </a:r>
            </a:p>
          </p:txBody>
        </p:sp>
      </p:grpSp>
      <p:sp>
        <p:nvSpPr>
          <p:cNvPr id="30" name="TextBox 29">
            <a:extLst>
              <a:ext uri="{FF2B5EF4-FFF2-40B4-BE49-F238E27FC236}">
                <a16:creationId xmlns:a16="http://schemas.microsoft.com/office/drawing/2014/main" id="{331F5146-A810-AFA5-B626-1921CADC59ED}"/>
              </a:ext>
            </a:extLst>
          </p:cNvPr>
          <p:cNvSpPr txBox="1"/>
          <p:nvPr/>
        </p:nvSpPr>
        <p:spPr>
          <a:xfrm>
            <a:off x="3122302" y="4157918"/>
            <a:ext cx="2358348" cy="369332"/>
          </a:xfrm>
          <a:prstGeom prst="rect">
            <a:avLst/>
          </a:prstGeom>
          <a:noFill/>
        </p:spPr>
        <p:txBody>
          <a:bodyPr wrap="square" rtlCol="0">
            <a:spAutoFit/>
          </a:bodyPr>
          <a:lstStyle/>
          <a:p>
            <a:r>
              <a:rPr lang="en-US" dirty="0"/>
              <a:t>Next Token Prediction</a:t>
            </a:r>
          </a:p>
        </p:txBody>
      </p:sp>
      <p:cxnSp>
        <p:nvCxnSpPr>
          <p:cNvPr id="32" name="Connector: Elbow 31">
            <a:extLst>
              <a:ext uri="{FF2B5EF4-FFF2-40B4-BE49-F238E27FC236}">
                <a16:creationId xmlns:a16="http://schemas.microsoft.com/office/drawing/2014/main" id="{A8174CF1-BA07-B4DE-E412-BFBB00FCF83A}"/>
              </a:ext>
            </a:extLst>
          </p:cNvPr>
          <p:cNvCxnSpPr>
            <a:cxnSpLocks/>
            <a:stCxn id="30" idx="1"/>
            <a:endCxn id="27" idx="1"/>
          </p:cNvCxnSpPr>
          <p:nvPr/>
        </p:nvCxnSpPr>
        <p:spPr>
          <a:xfrm rot="10800000">
            <a:off x="3095238" y="2932560"/>
            <a:ext cx="27065" cy="1410025"/>
          </a:xfrm>
          <a:prstGeom prst="bentConnector3">
            <a:avLst>
              <a:gd name="adj1" fmla="val 266909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12DD77-2360-A8EB-B13F-E2FFB48B16AE}"/>
              </a:ext>
            </a:extLst>
          </p:cNvPr>
          <p:cNvCxnSpPr>
            <a:cxnSpLocks/>
          </p:cNvCxnSpPr>
          <p:nvPr/>
        </p:nvCxnSpPr>
        <p:spPr>
          <a:xfrm>
            <a:off x="3901010" y="4563507"/>
            <a:ext cx="0" cy="5418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6543A34-0DA2-99D7-9844-D46C58DBD8B0}"/>
              </a:ext>
            </a:extLst>
          </p:cNvPr>
          <p:cNvSpPr txBox="1"/>
          <p:nvPr/>
        </p:nvSpPr>
        <p:spPr>
          <a:xfrm>
            <a:off x="3172750" y="5105400"/>
            <a:ext cx="1894547" cy="369332"/>
          </a:xfrm>
          <a:prstGeom prst="rect">
            <a:avLst/>
          </a:prstGeom>
          <a:noFill/>
        </p:spPr>
        <p:txBody>
          <a:bodyPr wrap="square" rtlCol="0">
            <a:spAutoFit/>
          </a:bodyPr>
          <a:lstStyle/>
          <a:p>
            <a:r>
              <a:rPr lang="en-US" dirty="0"/>
              <a:t>Generated Output</a:t>
            </a:r>
          </a:p>
        </p:txBody>
      </p:sp>
      <p:grpSp>
        <p:nvGrpSpPr>
          <p:cNvPr id="58" name="Group 57">
            <a:extLst>
              <a:ext uri="{FF2B5EF4-FFF2-40B4-BE49-F238E27FC236}">
                <a16:creationId xmlns:a16="http://schemas.microsoft.com/office/drawing/2014/main" id="{B57971A5-5D02-144B-54D3-B2205C5E2253}"/>
              </a:ext>
            </a:extLst>
          </p:cNvPr>
          <p:cNvGrpSpPr/>
          <p:nvPr/>
        </p:nvGrpSpPr>
        <p:grpSpPr>
          <a:xfrm>
            <a:off x="1953777" y="939424"/>
            <a:ext cx="1014971" cy="338554"/>
            <a:chOff x="1946572" y="969510"/>
            <a:chExt cx="1014971" cy="338554"/>
          </a:xfrm>
        </p:grpSpPr>
        <p:sp>
          <p:nvSpPr>
            <p:cNvPr id="59" name="Rectangle: Rounded Corners 58">
              <a:extLst>
                <a:ext uri="{FF2B5EF4-FFF2-40B4-BE49-F238E27FC236}">
                  <a16:creationId xmlns:a16="http://schemas.microsoft.com/office/drawing/2014/main" id="{2F36DBE3-8E94-3671-AD8F-A5A11D8F5B14}"/>
                </a:ext>
              </a:extLst>
            </p:cNvPr>
            <p:cNvSpPr/>
            <p:nvPr/>
          </p:nvSpPr>
          <p:spPr>
            <a:xfrm>
              <a:off x="1995209" y="1016823"/>
              <a:ext cx="819150" cy="2523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99CF3917-BC87-1B51-3DAF-CF5D72B27C4D}"/>
                </a:ext>
              </a:extLst>
            </p:cNvPr>
            <p:cNvSpPr txBox="1"/>
            <p:nvPr/>
          </p:nvSpPr>
          <p:spPr>
            <a:xfrm>
              <a:off x="1946572" y="969510"/>
              <a:ext cx="1014971" cy="338554"/>
            </a:xfrm>
            <a:prstGeom prst="rect">
              <a:avLst/>
            </a:prstGeom>
            <a:noFill/>
          </p:spPr>
          <p:txBody>
            <a:bodyPr wrap="square" rtlCol="0">
              <a:spAutoFit/>
            </a:bodyPr>
            <a:lstStyle/>
            <a:p>
              <a:r>
                <a:rPr lang="en-US" sz="1600" dirty="0">
                  <a:solidFill>
                    <a:schemeClr val="bg1"/>
                  </a:solidFill>
                </a:rPr>
                <a:t>tokenizer</a:t>
              </a:r>
            </a:p>
          </p:txBody>
        </p:sp>
      </p:grpSp>
      <p:grpSp>
        <p:nvGrpSpPr>
          <p:cNvPr id="63" name="Group 62">
            <a:extLst>
              <a:ext uri="{FF2B5EF4-FFF2-40B4-BE49-F238E27FC236}">
                <a16:creationId xmlns:a16="http://schemas.microsoft.com/office/drawing/2014/main" id="{93729B36-98E0-633B-4E15-8B954B92F60B}"/>
              </a:ext>
            </a:extLst>
          </p:cNvPr>
          <p:cNvGrpSpPr/>
          <p:nvPr/>
        </p:nvGrpSpPr>
        <p:grpSpPr>
          <a:xfrm rot="16200000">
            <a:off x="1650869" y="3308357"/>
            <a:ext cx="1014971" cy="338554"/>
            <a:chOff x="1963249" y="971918"/>
            <a:chExt cx="1014971" cy="338554"/>
          </a:xfrm>
        </p:grpSpPr>
        <p:sp>
          <p:nvSpPr>
            <p:cNvPr id="64" name="Rectangle: Rounded Corners 63">
              <a:extLst>
                <a:ext uri="{FF2B5EF4-FFF2-40B4-BE49-F238E27FC236}">
                  <a16:creationId xmlns:a16="http://schemas.microsoft.com/office/drawing/2014/main" id="{0F52798A-1CC6-CB5F-483E-12500A58926D}"/>
                </a:ext>
              </a:extLst>
            </p:cNvPr>
            <p:cNvSpPr/>
            <p:nvPr/>
          </p:nvSpPr>
          <p:spPr>
            <a:xfrm>
              <a:off x="1995209" y="1016823"/>
              <a:ext cx="714504" cy="2523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BC2DB040-1DBC-E6E5-0113-FDF687648FB7}"/>
                </a:ext>
              </a:extLst>
            </p:cNvPr>
            <p:cNvSpPr txBox="1"/>
            <p:nvPr/>
          </p:nvSpPr>
          <p:spPr>
            <a:xfrm>
              <a:off x="1963249" y="971918"/>
              <a:ext cx="1014971" cy="338554"/>
            </a:xfrm>
            <a:prstGeom prst="rect">
              <a:avLst/>
            </a:prstGeom>
            <a:noFill/>
          </p:spPr>
          <p:txBody>
            <a:bodyPr wrap="square" rtlCol="0">
              <a:spAutoFit/>
            </a:bodyPr>
            <a:lstStyle/>
            <a:p>
              <a:r>
                <a:rPr lang="en-US" sz="1600" dirty="0">
                  <a:solidFill>
                    <a:schemeClr val="bg1"/>
                  </a:solidFill>
                </a:rPr>
                <a:t>iterate</a:t>
              </a:r>
            </a:p>
          </p:txBody>
        </p:sp>
      </p:grpSp>
      <p:sp>
        <p:nvSpPr>
          <p:cNvPr id="66" name="TextBox 65">
            <a:extLst>
              <a:ext uri="{FF2B5EF4-FFF2-40B4-BE49-F238E27FC236}">
                <a16:creationId xmlns:a16="http://schemas.microsoft.com/office/drawing/2014/main" id="{D6E039BE-E28C-D865-6AB5-94796373AFD2}"/>
              </a:ext>
            </a:extLst>
          </p:cNvPr>
          <p:cNvSpPr txBox="1"/>
          <p:nvPr/>
        </p:nvSpPr>
        <p:spPr>
          <a:xfrm>
            <a:off x="6550104" y="3162291"/>
            <a:ext cx="5029200" cy="307777"/>
          </a:xfrm>
          <a:prstGeom prst="rect">
            <a:avLst/>
          </a:prstGeom>
          <a:noFill/>
        </p:spPr>
        <p:txBody>
          <a:bodyPr wrap="square" rtlCol="0">
            <a:spAutoFit/>
          </a:bodyPr>
          <a:lstStyle/>
          <a:p>
            <a:r>
              <a:rPr lang="en-US" sz="1400" dirty="0"/>
              <a:t>Embedding size of GPT-3 was about 12,000 dimensions </a:t>
            </a:r>
          </a:p>
        </p:txBody>
      </p:sp>
    </p:spTree>
    <p:extLst>
      <p:ext uri="{BB962C8B-B14F-4D97-AF65-F5344CB8AC3E}">
        <p14:creationId xmlns:p14="http://schemas.microsoft.com/office/powerpoint/2010/main" val="1759185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904F7-1B3A-7AA7-85E2-B54CD6AE9F12}"/>
            </a:ext>
          </a:extLst>
        </p:cNvPr>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CF15A21A-15E8-A303-5099-A738EB980D7D}"/>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F391494-0F76-B932-C96B-65968BFA2462}"/>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Expectations of AI  vs  Reality of AI</a:t>
            </a:r>
          </a:p>
        </p:txBody>
      </p:sp>
      <p:sp>
        <p:nvSpPr>
          <p:cNvPr id="9" name="TextBox 8">
            <a:extLst>
              <a:ext uri="{FF2B5EF4-FFF2-40B4-BE49-F238E27FC236}">
                <a16:creationId xmlns:a16="http://schemas.microsoft.com/office/drawing/2014/main" id="{DB01CF31-3DF3-0136-96ED-064780D0929F}"/>
              </a:ext>
            </a:extLst>
          </p:cNvPr>
          <p:cNvSpPr txBox="1"/>
          <p:nvPr/>
        </p:nvSpPr>
        <p:spPr>
          <a:xfrm>
            <a:off x="457200" y="1569195"/>
            <a:ext cx="5366200" cy="523220"/>
          </a:xfrm>
          <a:prstGeom prst="rect">
            <a:avLst/>
          </a:prstGeom>
          <a:noFill/>
        </p:spPr>
        <p:txBody>
          <a:bodyPr wrap="square" rtlCol="0">
            <a:spAutoFit/>
          </a:bodyPr>
          <a:lstStyle/>
          <a:p>
            <a:r>
              <a:rPr lang="en-US" sz="2800" dirty="0"/>
              <a:t>AI are not “computers”</a:t>
            </a:r>
          </a:p>
        </p:txBody>
      </p:sp>
      <p:sp>
        <p:nvSpPr>
          <p:cNvPr id="14" name="TextBox 13">
            <a:extLst>
              <a:ext uri="{FF2B5EF4-FFF2-40B4-BE49-F238E27FC236}">
                <a16:creationId xmlns:a16="http://schemas.microsoft.com/office/drawing/2014/main" id="{88BA609E-3C27-C74D-858D-B3AD986EF6D0}"/>
              </a:ext>
            </a:extLst>
          </p:cNvPr>
          <p:cNvSpPr txBox="1"/>
          <p:nvPr/>
        </p:nvSpPr>
        <p:spPr>
          <a:xfrm>
            <a:off x="762000" y="2076948"/>
            <a:ext cx="5053692" cy="180049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dirty="0"/>
              <a:t>Not computational</a:t>
            </a:r>
          </a:p>
          <a:p>
            <a:pPr marL="285750" indent="-285750">
              <a:spcAft>
                <a:spcPts val="600"/>
              </a:spcAft>
              <a:buFont typeface="Arial" panose="020B0604020202020204" pitchFamily="34" charset="0"/>
              <a:buChar char="•"/>
            </a:pPr>
            <a:r>
              <a:rPr lang="en-US" sz="2400" dirty="0"/>
              <a:t>Not deterministic</a:t>
            </a:r>
          </a:p>
          <a:p>
            <a:pPr marL="285750" indent="-285750">
              <a:spcAft>
                <a:spcPts val="600"/>
              </a:spcAft>
              <a:buFont typeface="Arial" panose="020B0604020202020204" pitchFamily="34" charset="0"/>
              <a:buChar char="•"/>
            </a:pPr>
            <a:r>
              <a:rPr lang="en-US" sz="2400" dirty="0"/>
              <a:t>Not “garbage in – garbage out”</a:t>
            </a:r>
          </a:p>
          <a:p>
            <a:pPr marL="285750" indent="-285750">
              <a:spcAft>
                <a:spcPts val="600"/>
              </a:spcAft>
              <a:buFont typeface="Arial" panose="020B0604020202020204" pitchFamily="34" charset="0"/>
              <a:buChar char="•"/>
            </a:pPr>
            <a:r>
              <a:rPr lang="en-US" sz="2400" dirty="0"/>
              <a:t>Not “does exactly what you tell it”</a:t>
            </a:r>
          </a:p>
        </p:txBody>
      </p:sp>
      <p:sp>
        <p:nvSpPr>
          <p:cNvPr id="18" name="TextBox 17">
            <a:extLst>
              <a:ext uri="{FF2B5EF4-FFF2-40B4-BE49-F238E27FC236}">
                <a16:creationId xmlns:a16="http://schemas.microsoft.com/office/drawing/2014/main" id="{A926F11B-FB85-4348-4992-7D1C5E9E353D}"/>
              </a:ext>
            </a:extLst>
          </p:cNvPr>
          <p:cNvSpPr txBox="1"/>
          <p:nvPr/>
        </p:nvSpPr>
        <p:spPr>
          <a:xfrm>
            <a:off x="5667364" y="1630750"/>
            <a:ext cx="6172200" cy="461665"/>
          </a:xfrm>
          <a:prstGeom prst="rect">
            <a:avLst/>
          </a:prstGeom>
          <a:noFill/>
        </p:spPr>
        <p:txBody>
          <a:bodyPr wrap="square" rtlCol="0">
            <a:spAutoFit/>
          </a:bodyPr>
          <a:lstStyle/>
          <a:p>
            <a:r>
              <a:rPr lang="en-US" sz="2400" dirty="0" err="1"/>
              <a:t>ChatGPT</a:t>
            </a:r>
            <a:r>
              <a:rPr lang="en-US" sz="2400" dirty="0"/>
              <a:t> views the following prompts similarly:</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9173AEC-DE20-A6EF-701F-6D51BE59A465}"/>
                  </a:ext>
                </a:extLst>
              </p:cNvPr>
              <p:cNvSpPr txBox="1"/>
              <p:nvPr/>
            </p:nvSpPr>
            <p:spPr>
              <a:xfrm>
                <a:off x="5868981" y="2094315"/>
                <a:ext cx="5974424" cy="1877437"/>
              </a:xfrm>
              <a:prstGeom prst="rect">
                <a:avLst/>
              </a:prstGeom>
              <a:noFill/>
            </p:spPr>
            <p:txBody>
              <a:bodyPr wrap="square" rtlCol="0">
                <a:spAutoFit/>
              </a:bodyPr>
              <a:lstStyle/>
              <a:p>
                <a:pPr marL="285750" indent="-285750">
                  <a:spcAft>
                    <a:spcPts val="800"/>
                  </a:spcAft>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2+2=</m:t>
                    </m:r>
                  </m:oMath>
                </a14:m>
                <a:endParaRPr lang="en-US" sz="2400" b="0" dirty="0"/>
              </a:p>
              <a:p>
                <a:pPr marL="285750" indent="-285750">
                  <a:spcAft>
                    <a:spcPts val="800"/>
                  </a:spcAft>
                  <a:buFont typeface="Arial" panose="020B0604020202020204" pitchFamily="34" charset="0"/>
                  <a:buChar char="•"/>
                </a:pPr>
                <a:r>
                  <a:rPr lang="en-US" sz="2400" b="0" dirty="0"/>
                  <a:t>Complete the statement:   “</a:t>
                </a:r>
                <a14:m>
                  <m:oMath xmlns:m="http://schemas.openxmlformats.org/officeDocument/2006/math">
                    <m:r>
                      <a:rPr lang="en-US" sz="2400" b="0" i="1" smtClean="0">
                        <a:latin typeface="Cambria Math" panose="02040503050406030204" pitchFamily="18" charset="0"/>
                      </a:rPr>
                      <m:t>2+</m:t>
                    </m:r>
                  </m:oMath>
                </a14:m>
                <a:r>
                  <a:rPr lang="en-US" sz="2400" dirty="0"/>
                  <a:t> …”</a:t>
                </a:r>
              </a:p>
              <a:p>
                <a:pPr marL="285750" indent="-285750">
                  <a:spcAft>
                    <a:spcPts val="800"/>
                  </a:spcAft>
                  <a:buFont typeface="Arial" panose="020B0604020202020204" pitchFamily="34" charset="0"/>
                  <a:buChar char="•"/>
                </a:pPr>
                <a:r>
                  <a:rPr lang="en-US" sz="2400" dirty="0"/>
                  <a:t>Complete the statement:   “I like cats and …”</a:t>
                </a:r>
              </a:p>
              <a:p>
                <a:pPr marL="285750" indent="-285750">
                  <a:spcAft>
                    <a:spcPts val="800"/>
                  </a:spcAft>
                  <a:buFont typeface="Arial" panose="020B0604020202020204" pitchFamily="34" charset="0"/>
                  <a:buChar char="•"/>
                </a:pPr>
                <a:r>
                  <a:rPr lang="en-US" sz="2400" dirty="0"/>
                  <a:t>What is the next line:</a:t>
                </a:r>
              </a:p>
            </p:txBody>
          </p:sp>
        </mc:Choice>
        <mc:Fallback>
          <p:sp>
            <p:nvSpPr>
              <p:cNvPr id="19" name="TextBox 18">
                <a:extLst>
                  <a:ext uri="{FF2B5EF4-FFF2-40B4-BE49-F238E27FC236}">
                    <a16:creationId xmlns:a16="http://schemas.microsoft.com/office/drawing/2014/main" id="{59173AEC-DE20-A6EF-701F-6D51BE59A465}"/>
                  </a:ext>
                </a:extLst>
              </p:cNvPr>
              <p:cNvSpPr txBox="1">
                <a:spLocks noRot="1" noChangeAspect="1" noMove="1" noResize="1" noEditPoints="1" noAdjustHandles="1" noChangeArrowheads="1" noChangeShapeType="1" noTextEdit="1"/>
              </p:cNvSpPr>
              <p:nvPr/>
            </p:nvSpPr>
            <p:spPr>
              <a:xfrm>
                <a:off x="5868981" y="2094315"/>
                <a:ext cx="5974424" cy="1877437"/>
              </a:xfrm>
              <a:prstGeom prst="rect">
                <a:avLst/>
              </a:prstGeom>
              <a:blipFill>
                <a:blip r:embed="rId7"/>
                <a:stretch>
                  <a:fillRect l="-1429" t="-1623" r="-1327" b="-649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110811E-E18E-A239-6E4F-7C9D3C496E1D}"/>
              </a:ext>
            </a:extLst>
          </p:cNvPr>
          <p:cNvSpPr txBox="1"/>
          <p:nvPr/>
        </p:nvSpPr>
        <p:spPr>
          <a:xfrm>
            <a:off x="7072705" y="3939295"/>
            <a:ext cx="4834373" cy="830997"/>
          </a:xfrm>
          <a:prstGeom prst="rect">
            <a:avLst/>
          </a:prstGeom>
          <a:noFill/>
        </p:spPr>
        <p:txBody>
          <a:bodyPr wrap="square" rtlCol="0">
            <a:spAutoFit/>
          </a:bodyPr>
          <a:lstStyle/>
          <a:p>
            <a:r>
              <a:rPr lang="en-US" sz="2400" dirty="0"/>
              <a:t>“Hey, I just met you, and this is crazy</a:t>
            </a:r>
          </a:p>
          <a:p>
            <a:r>
              <a:rPr lang="en-US" sz="2400" dirty="0"/>
              <a:t>  But here’s my number  …”</a:t>
            </a:r>
          </a:p>
        </p:txBody>
      </p:sp>
      <p:sp>
        <p:nvSpPr>
          <p:cNvPr id="21" name="TextBox 20">
            <a:extLst>
              <a:ext uri="{FF2B5EF4-FFF2-40B4-BE49-F238E27FC236}">
                <a16:creationId xmlns:a16="http://schemas.microsoft.com/office/drawing/2014/main" id="{1385B03C-EB75-ED34-D8AC-7A35AC5657D7}"/>
              </a:ext>
            </a:extLst>
          </p:cNvPr>
          <p:cNvSpPr txBox="1"/>
          <p:nvPr/>
        </p:nvSpPr>
        <p:spPr>
          <a:xfrm>
            <a:off x="9363749" y="814698"/>
            <a:ext cx="2261743" cy="815102"/>
          </a:xfrm>
          <a:prstGeom prst="roundRect">
            <a:avLst>
              <a:gd name="adj" fmla="val 36647"/>
            </a:avLst>
          </a:prstGeom>
          <a:solidFill>
            <a:schemeClr val="accent1">
              <a:lumMod val="20000"/>
              <a:lumOff val="80000"/>
            </a:schemeClr>
          </a:solidFill>
          <a:ln w="38100">
            <a:solidFill>
              <a:srgbClr val="002060"/>
            </a:solidFill>
          </a:ln>
        </p:spPr>
        <p:txBody>
          <a:bodyPr wrap="square" rtlCol="0">
            <a:spAutoFit/>
          </a:bodyPr>
          <a:lstStyle/>
          <a:p>
            <a:r>
              <a:rPr lang="en-US" dirty="0"/>
              <a:t>“Cloze probability”</a:t>
            </a:r>
          </a:p>
          <a:p>
            <a:r>
              <a:rPr lang="en-US" dirty="0"/>
              <a:t>“Semantic priming”</a:t>
            </a:r>
          </a:p>
        </p:txBody>
      </p:sp>
      <p:pic>
        <p:nvPicPr>
          <p:cNvPr id="22" name="just met you">
            <a:hlinkClick r:id="" action="ppaction://media"/>
            <a:extLst>
              <a:ext uri="{FF2B5EF4-FFF2-40B4-BE49-F238E27FC236}">
                <a16:creationId xmlns:a16="http://schemas.microsoft.com/office/drawing/2014/main" id="{2D66820D-B27E-E590-642E-D8F49651678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427075" y="4066222"/>
            <a:ext cx="609600" cy="609600"/>
          </a:xfrm>
          <a:prstGeom prst="rect">
            <a:avLst/>
          </a:prstGeom>
        </p:spPr>
      </p:pic>
      <p:pic>
        <p:nvPicPr>
          <p:cNvPr id="24" name="so call me maybe">
            <a:hlinkClick r:id="" action="ppaction://media"/>
            <a:extLst>
              <a:ext uri="{FF2B5EF4-FFF2-40B4-BE49-F238E27FC236}">
                <a16:creationId xmlns:a16="http://schemas.microsoft.com/office/drawing/2014/main" id="{C961FB5A-4401-DBC0-8866-484C49DC18FA}"/>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445090" y="4704947"/>
            <a:ext cx="609600" cy="609600"/>
          </a:xfrm>
          <a:prstGeom prst="rect">
            <a:avLst/>
          </a:prstGeom>
        </p:spPr>
      </p:pic>
      <p:sp>
        <p:nvSpPr>
          <p:cNvPr id="27" name="TextBox 26">
            <a:extLst>
              <a:ext uri="{FF2B5EF4-FFF2-40B4-BE49-F238E27FC236}">
                <a16:creationId xmlns:a16="http://schemas.microsoft.com/office/drawing/2014/main" id="{8ADCCEA4-6067-BD6F-E417-510738610184}"/>
              </a:ext>
            </a:extLst>
          </p:cNvPr>
          <p:cNvSpPr txBox="1"/>
          <p:nvPr/>
        </p:nvSpPr>
        <p:spPr>
          <a:xfrm>
            <a:off x="7248543" y="4764897"/>
            <a:ext cx="2607129" cy="461665"/>
          </a:xfrm>
          <a:prstGeom prst="rect">
            <a:avLst/>
          </a:prstGeom>
          <a:noFill/>
        </p:spPr>
        <p:txBody>
          <a:bodyPr wrap="square" rtlCol="0">
            <a:spAutoFit/>
          </a:bodyPr>
          <a:lstStyle/>
          <a:p>
            <a:r>
              <a:rPr lang="en-US" sz="2400" dirty="0"/>
              <a:t>So call me, maybe?</a:t>
            </a:r>
          </a:p>
        </p:txBody>
      </p:sp>
      <p:pic>
        <p:nvPicPr>
          <p:cNvPr id="29" name="Picture 28" descr="A collage of a brain and fish&#10;&#10;Description automatically generated">
            <a:extLst>
              <a:ext uri="{FF2B5EF4-FFF2-40B4-BE49-F238E27FC236}">
                <a16:creationId xmlns:a16="http://schemas.microsoft.com/office/drawing/2014/main" id="{1926988F-0D17-AB1B-AEB2-D8F5DEC9B772}"/>
              </a:ext>
            </a:extLst>
          </p:cNvPr>
          <p:cNvPicPr>
            <a:picLocks noChangeAspect="1"/>
          </p:cNvPicPr>
          <p:nvPr/>
        </p:nvPicPr>
        <p:blipFill>
          <a:blip r:embed="rId9">
            <a:extLst>
              <a:ext uri="{28A0092B-C50C-407E-A947-70E740481C1C}">
                <a14:useLocalDpi xmlns:a14="http://schemas.microsoft.com/office/drawing/2010/main" val="0"/>
              </a:ext>
            </a:extLst>
          </a:blip>
          <a:srcRect t="10772"/>
          <a:stretch/>
        </p:blipFill>
        <p:spPr>
          <a:xfrm flipH="1">
            <a:off x="1487359" y="3988695"/>
            <a:ext cx="2600325" cy="23202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7570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animEffect transition="in" filter="fade">
                                      <p:cBhvr>
                                        <p:cTn id="27" dur="500"/>
                                        <p:tgtEl>
                                          <p:spTgt spid="1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fade">
                                      <p:cBhvr>
                                        <p:cTn id="37" dur="500"/>
                                        <p:tgtEl>
                                          <p:spTgt spid="1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xEl>
                                              <p:pRg st="1" end="1"/>
                                            </p:txEl>
                                          </p:spTgt>
                                        </p:tgtEl>
                                        <p:attrNameLst>
                                          <p:attrName>style.visibility</p:attrName>
                                        </p:attrNameLst>
                                      </p:cBhvr>
                                      <p:to>
                                        <p:strVal val="visible"/>
                                      </p:to>
                                    </p:set>
                                    <p:animEffect transition="in" filter="fade">
                                      <p:cBhvr>
                                        <p:cTn id="42" dur="500"/>
                                        <p:tgtEl>
                                          <p:spTgt spid="19">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xEl>
                                              <p:pRg st="2" end="2"/>
                                            </p:txEl>
                                          </p:spTgt>
                                        </p:tgtEl>
                                        <p:attrNameLst>
                                          <p:attrName>style.visibility</p:attrName>
                                        </p:attrNameLst>
                                      </p:cBhvr>
                                      <p:to>
                                        <p:strVal val="visible"/>
                                      </p:to>
                                    </p:set>
                                    <p:animEffect transition="in" filter="fade">
                                      <p:cBhvr>
                                        <p:cTn id="47" dur="500"/>
                                        <p:tgtEl>
                                          <p:spTgt spid="1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
                                            <p:txEl>
                                              <p:pRg st="3" end="3"/>
                                            </p:txEl>
                                          </p:spTgt>
                                        </p:tgtEl>
                                        <p:attrNameLst>
                                          <p:attrName>style.visibility</p:attrName>
                                        </p:attrNameLst>
                                      </p:cBhvr>
                                      <p:to>
                                        <p:strVal val="visible"/>
                                      </p:to>
                                    </p:set>
                                    <p:animEffect transition="in" filter="fade">
                                      <p:cBhvr>
                                        <p:cTn id="56" dur="500"/>
                                        <p:tgtEl>
                                          <p:spTgt spid="19">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 presetClass="entr" presetSubtype="0" fill="hold" nodeType="with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par>
                                <p:cTn id="64" presetID="1" presetClass="mediacall" presetSubtype="0" fill="hold" nodeType="withEffect">
                                  <p:stCondLst>
                                    <p:cond delay="0"/>
                                  </p:stCondLst>
                                  <p:childTnLst>
                                    <p:cmd type="call" cmd="playFrom(0.0)">
                                      <p:cBhvr>
                                        <p:cTn id="65" dur="6142" fill="hold"/>
                                        <p:tgtEl>
                                          <p:spTgt spid="22"/>
                                        </p:tgtEl>
                                      </p:cBhvr>
                                    </p:cmd>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mediacall" presetSubtype="0" fill="hold" nodeType="withEffect">
                                  <p:stCondLst>
                                    <p:cond delay="0"/>
                                  </p:stCondLst>
                                  <p:childTnLst>
                                    <p:cmd type="call" cmd="playFrom(0.0)">
                                      <p:cBhvr>
                                        <p:cTn id="74" dur="2059"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2683">
                <p:cTn id="75" fill="hold" display="0">
                  <p:stCondLst>
                    <p:cond delay="indefinite"/>
                  </p:stCondLst>
                  <p:endCondLst>
                    <p:cond evt="onStopAudio" delay="0">
                      <p:tgtEl>
                        <p:sldTgt/>
                      </p:tgtEl>
                    </p:cond>
                  </p:endCondLst>
                </p:cTn>
                <p:tgtEl>
                  <p:spTgt spid="22"/>
                </p:tgtEl>
              </p:cMediaNode>
            </p:audio>
            <p:audio>
              <p:cMediaNode vol="41463">
                <p:cTn id="76" fill="hold" display="0">
                  <p:stCondLst>
                    <p:cond delay="indefinite"/>
                  </p:stCondLst>
                  <p:endCondLst>
                    <p:cond evt="onStopAudio" delay="0">
                      <p:tgtEl>
                        <p:sldTgt/>
                      </p:tgtEl>
                    </p:cond>
                  </p:endCondLst>
                </p:cTn>
                <p:tgtEl>
                  <p:spTgt spid="24"/>
                </p:tgtEl>
              </p:cMediaNode>
            </p:audio>
          </p:childTnLst>
        </p:cTn>
      </p:par>
    </p:tnLst>
    <p:bldLst>
      <p:bldP spid="9" grpId="0"/>
      <p:bldP spid="14" grpId="0" build="p"/>
      <p:bldP spid="18" grpId="0"/>
      <p:bldP spid="19" grpId="0" uiExpand="1" build="p"/>
      <p:bldP spid="20" grpId="0"/>
      <p:bldP spid="21"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Expectations of AI  vs  Reality of AI</a:t>
            </a:r>
          </a:p>
        </p:txBody>
      </p:sp>
      <p:pic>
        <p:nvPicPr>
          <p:cNvPr id="2050" name="Picture 2" descr="query 'how many rocks should i eat' generates AI overview in google saying 'eating at least one small rock a day' is good">
            <a:extLst>
              <a:ext uri="{FF2B5EF4-FFF2-40B4-BE49-F238E27FC236}">
                <a16:creationId xmlns:a16="http://schemas.microsoft.com/office/drawing/2014/main" id="{A4BDB43F-CA8F-2F2F-A42B-6063E894C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062" y="2936985"/>
            <a:ext cx="4130679" cy="22412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B611B6-1AE2-3D69-E889-262246673852}"/>
              </a:ext>
            </a:extLst>
          </p:cNvPr>
          <p:cNvSpPr txBox="1"/>
          <p:nvPr/>
        </p:nvSpPr>
        <p:spPr>
          <a:xfrm>
            <a:off x="5250599" y="5478341"/>
            <a:ext cx="6688028" cy="1323439"/>
          </a:xfrm>
          <a:prstGeom prst="rect">
            <a:avLst/>
          </a:prstGeom>
          <a:solidFill>
            <a:srgbClr val="E8EEF8"/>
          </a:solidFill>
          <a:ln>
            <a:solidFill>
              <a:schemeClr val="tx1"/>
            </a:solidFill>
          </a:ln>
        </p:spPr>
        <p:txBody>
          <a:bodyPr wrap="square">
            <a:spAutoFit/>
          </a:bodyPr>
          <a:lstStyle/>
          <a:p>
            <a:pPr marL="114300" indent="-114300" algn="l">
              <a:spcAft>
                <a:spcPts val="600"/>
              </a:spcAft>
              <a:buFont typeface="Arial" panose="020B0604020202020204" pitchFamily="34" charset="0"/>
              <a:buChar char="•"/>
            </a:pPr>
            <a:r>
              <a:rPr lang="en-US" sz="1200" b="0" i="0" dirty="0">
                <a:solidFill>
                  <a:srgbClr val="374151"/>
                </a:solidFill>
                <a:effectLst/>
              </a:rPr>
              <a:t> </a:t>
            </a:r>
            <a:r>
              <a:rPr lang="en-US" sz="1400" b="0" i="0" dirty="0">
                <a:solidFill>
                  <a:srgbClr val="374151"/>
                </a:solidFill>
                <a:effectLst/>
              </a:rPr>
              <a:t>Output may not always be accurate. You should not rely on Output from our Services as </a:t>
            </a:r>
            <a:br>
              <a:rPr lang="en-US" sz="1400" b="0" i="0" dirty="0">
                <a:solidFill>
                  <a:srgbClr val="374151"/>
                </a:solidFill>
                <a:effectLst/>
              </a:rPr>
            </a:br>
            <a:r>
              <a:rPr lang="en-US" sz="1400" b="0" i="0" dirty="0">
                <a:solidFill>
                  <a:srgbClr val="374151"/>
                </a:solidFill>
                <a:effectLst/>
              </a:rPr>
              <a:t> a sole source of truth or factual information, or as a substitute for professional advice.</a:t>
            </a:r>
          </a:p>
          <a:p>
            <a:pPr algn="l">
              <a:spcAft>
                <a:spcPts val="600"/>
              </a:spcAft>
              <a:buFont typeface="Arial" panose="020B0604020202020204" pitchFamily="34" charset="0"/>
              <a:buChar char="•"/>
            </a:pPr>
            <a:r>
              <a:rPr lang="en-US" sz="1400" b="0" i="0" dirty="0">
                <a:solidFill>
                  <a:srgbClr val="374151"/>
                </a:solidFill>
                <a:effectLst/>
              </a:rPr>
              <a:t>  You must evaluate Output for accuracy and appropriateness for your use case, including</a:t>
            </a:r>
            <a:br>
              <a:rPr lang="en-US" sz="1400" b="0" i="0" dirty="0">
                <a:solidFill>
                  <a:srgbClr val="374151"/>
                </a:solidFill>
                <a:effectLst/>
              </a:rPr>
            </a:br>
            <a:r>
              <a:rPr lang="en-US" sz="1400" b="0" i="0" dirty="0">
                <a:solidFill>
                  <a:srgbClr val="374151"/>
                </a:solidFill>
                <a:effectLst/>
              </a:rPr>
              <a:t>    using</a:t>
            </a:r>
            <a:r>
              <a:rPr lang="en-US" sz="1400" dirty="0">
                <a:solidFill>
                  <a:srgbClr val="374151"/>
                </a:solidFill>
              </a:rPr>
              <a:t> </a:t>
            </a:r>
            <a:r>
              <a:rPr lang="en-US" sz="1400" b="0" i="0" dirty="0">
                <a:solidFill>
                  <a:srgbClr val="374151"/>
                </a:solidFill>
                <a:effectLst/>
              </a:rPr>
              <a:t>human review as appropriate, before using or sharing Output from the Services.</a:t>
            </a:r>
            <a:endParaRPr lang="en-US" sz="1400" dirty="0">
              <a:solidFill>
                <a:srgbClr val="374151"/>
              </a:solidFill>
            </a:endParaRPr>
          </a:p>
          <a:p>
            <a:pPr algn="l">
              <a:spcAft>
                <a:spcPts val="600"/>
              </a:spcAft>
            </a:pPr>
            <a:r>
              <a:rPr lang="en-US" sz="1400" dirty="0">
                <a:solidFill>
                  <a:srgbClr val="374151"/>
                </a:solidFill>
              </a:rPr>
              <a:t>- OpenAI terms of use</a:t>
            </a:r>
            <a:endParaRPr lang="en-US" sz="1400" b="0" i="0" dirty="0">
              <a:solidFill>
                <a:srgbClr val="374151"/>
              </a:solidFill>
              <a:effectLst/>
            </a:endParaRPr>
          </a:p>
        </p:txBody>
      </p:sp>
      <p:pic>
        <p:nvPicPr>
          <p:cNvPr id="1028" name="Picture 4" descr="Pin page">
            <a:extLst>
              <a:ext uri="{FF2B5EF4-FFF2-40B4-BE49-F238E27FC236}">
                <a16:creationId xmlns:a16="http://schemas.microsoft.com/office/drawing/2014/main" id="{459A5A42-0F05-0E1F-C48E-EBE3E34FB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373" y="1407113"/>
            <a:ext cx="2938814" cy="2241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correct count of 'r' characters in the word &quot;strawberry“ - Use cases and  examples - OpenAI Developer Forum">
            <a:extLst>
              <a:ext uri="{FF2B5EF4-FFF2-40B4-BE49-F238E27FC236}">
                <a16:creationId xmlns:a16="http://schemas.microsoft.com/office/drawing/2014/main" id="{61EB50E1-28DE-579A-7EF5-450E909C8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0" b="7832"/>
          <a:stretch/>
        </p:blipFill>
        <p:spPr bwMode="auto">
          <a:xfrm>
            <a:off x="9589607" y="1936247"/>
            <a:ext cx="2122751" cy="24531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0524AF-E56C-1F85-AB30-F20C6F1D9D24}"/>
              </a:ext>
            </a:extLst>
          </p:cNvPr>
          <p:cNvSpPr txBox="1"/>
          <p:nvPr/>
        </p:nvSpPr>
        <p:spPr>
          <a:xfrm>
            <a:off x="853374" y="3583274"/>
            <a:ext cx="2938814" cy="276999"/>
          </a:xfrm>
          <a:prstGeom prst="rect">
            <a:avLst/>
          </a:prstGeom>
          <a:noFill/>
        </p:spPr>
        <p:txBody>
          <a:bodyPr wrap="square" rtlCol="0">
            <a:spAutoFit/>
          </a:bodyPr>
          <a:lstStyle/>
          <a:p>
            <a:r>
              <a:rPr lang="en-US" sz="1200" i="1" dirty="0"/>
              <a:t>Star Trek: The Next Generation</a:t>
            </a:r>
          </a:p>
        </p:txBody>
      </p:sp>
      <p:pic>
        <p:nvPicPr>
          <p:cNvPr id="1032" name="Picture 8" descr="In Terminator 2, the Terminator tells John “I know now why you cry” because  after the chip was tossed into the lava he could remember what a shitshow  the 2003-2019 movies turned">
            <a:extLst>
              <a:ext uri="{FF2B5EF4-FFF2-40B4-BE49-F238E27FC236}">
                <a16:creationId xmlns:a16="http://schemas.microsoft.com/office/drawing/2014/main" id="{F3B241C4-2F9A-4E84-229D-DDBC02ABEBC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935" r="12182"/>
          <a:stretch/>
        </p:blipFill>
        <p:spPr bwMode="auto">
          <a:xfrm>
            <a:off x="853373" y="4072158"/>
            <a:ext cx="2938814" cy="17890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71CE1A0-48CD-DA3F-5BB9-ADEEC99C1390}"/>
              </a:ext>
            </a:extLst>
          </p:cNvPr>
          <p:cNvSpPr txBox="1"/>
          <p:nvPr/>
        </p:nvSpPr>
        <p:spPr>
          <a:xfrm>
            <a:off x="853373" y="5337997"/>
            <a:ext cx="2938814" cy="523220"/>
          </a:xfrm>
          <a:prstGeom prst="rect">
            <a:avLst/>
          </a:prstGeom>
          <a:noFill/>
        </p:spPr>
        <p:txBody>
          <a:bodyPr wrap="square" rtlCol="0">
            <a:spAutoFit/>
          </a:bodyPr>
          <a:lstStyle/>
          <a:p>
            <a:pPr algn="ctr"/>
            <a:r>
              <a:rPr lang="en-US" sz="1400" b="1" dirty="0">
                <a:ln w="12700">
                  <a:solidFill>
                    <a:schemeClr val="tx1"/>
                  </a:solidFill>
                </a:ln>
                <a:solidFill>
                  <a:schemeClr val="bg1"/>
                </a:solidFill>
                <a:latin typeface="Eras Demi ITC" panose="020B0805030504020804" pitchFamily="34" charset="0"/>
                <a:ea typeface="ADLaM Display" panose="020F0502020204030204" pitchFamily="2" charset="0"/>
                <a:cs typeface="ADLaM Display" panose="020F0502020204030204" pitchFamily="2" charset="0"/>
              </a:rPr>
              <a:t>I know now why you cry.  But it is something I can never do.</a:t>
            </a:r>
          </a:p>
        </p:txBody>
      </p:sp>
      <p:sp>
        <p:nvSpPr>
          <p:cNvPr id="8" name="TextBox 7">
            <a:extLst>
              <a:ext uri="{FF2B5EF4-FFF2-40B4-BE49-F238E27FC236}">
                <a16:creationId xmlns:a16="http://schemas.microsoft.com/office/drawing/2014/main" id="{8A8FAD46-BE85-B486-A73E-BC233E754214}"/>
              </a:ext>
            </a:extLst>
          </p:cNvPr>
          <p:cNvSpPr txBox="1"/>
          <p:nvPr/>
        </p:nvSpPr>
        <p:spPr>
          <a:xfrm>
            <a:off x="853373" y="5849190"/>
            <a:ext cx="2938814" cy="276999"/>
          </a:xfrm>
          <a:prstGeom prst="rect">
            <a:avLst/>
          </a:prstGeom>
          <a:noFill/>
        </p:spPr>
        <p:txBody>
          <a:bodyPr wrap="square" rtlCol="0">
            <a:spAutoFit/>
          </a:bodyPr>
          <a:lstStyle/>
          <a:p>
            <a:r>
              <a:rPr lang="en-US" sz="1200" i="1" dirty="0"/>
              <a:t>Terminator 2: Judgement Day</a:t>
            </a:r>
          </a:p>
        </p:txBody>
      </p:sp>
      <p:sp>
        <p:nvSpPr>
          <p:cNvPr id="10" name="TextBox 9">
            <a:extLst>
              <a:ext uri="{FF2B5EF4-FFF2-40B4-BE49-F238E27FC236}">
                <a16:creationId xmlns:a16="http://schemas.microsoft.com/office/drawing/2014/main" id="{55FB6C7B-3A24-B386-B143-B5C8EE469581}"/>
              </a:ext>
            </a:extLst>
          </p:cNvPr>
          <p:cNvSpPr txBox="1"/>
          <p:nvPr/>
        </p:nvSpPr>
        <p:spPr>
          <a:xfrm>
            <a:off x="5081060" y="5147151"/>
            <a:ext cx="4130679" cy="276999"/>
          </a:xfrm>
          <a:prstGeom prst="rect">
            <a:avLst/>
          </a:prstGeom>
          <a:noFill/>
        </p:spPr>
        <p:txBody>
          <a:bodyPr wrap="square" rtlCol="0">
            <a:spAutoFit/>
          </a:bodyPr>
          <a:lstStyle/>
          <a:p>
            <a:r>
              <a:rPr lang="en-US" sz="1200" i="1" dirty="0"/>
              <a:t>Google AI Overview (</a:t>
            </a:r>
            <a:r>
              <a:rPr lang="en-US" sz="1200" i="1" dirty="0" err="1"/>
              <a:t>Gemeni</a:t>
            </a:r>
            <a:r>
              <a:rPr lang="en-US" sz="1200" i="1" dirty="0"/>
              <a:t>),  May 2024</a:t>
            </a:r>
          </a:p>
        </p:txBody>
      </p:sp>
      <p:sp>
        <p:nvSpPr>
          <p:cNvPr id="11" name="TextBox 10">
            <a:extLst>
              <a:ext uri="{FF2B5EF4-FFF2-40B4-BE49-F238E27FC236}">
                <a16:creationId xmlns:a16="http://schemas.microsoft.com/office/drawing/2014/main" id="{2C743615-9446-CDB4-788C-A358BC48220F}"/>
              </a:ext>
            </a:extLst>
          </p:cNvPr>
          <p:cNvSpPr txBox="1"/>
          <p:nvPr/>
        </p:nvSpPr>
        <p:spPr>
          <a:xfrm>
            <a:off x="9438010" y="4343240"/>
            <a:ext cx="2500617" cy="646331"/>
          </a:xfrm>
          <a:prstGeom prst="rect">
            <a:avLst/>
          </a:prstGeom>
          <a:noFill/>
        </p:spPr>
        <p:txBody>
          <a:bodyPr wrap="square" rtlCol="0">
            <a:spAutoFit/>
          </a:bodyPr>
          <a:lstStyle/>
          <a:p>
            <a:r>
              <a:rPr lang="en-US" sz="1200" i="1" dirty="0"/>
              <a:t>OpenAI Developer’s forum, Aug 2024</a:t>
            </a:r>
            <a:br>
              <a:rPr lang="en-US" sz="1200" i="1" dirty="0"/>
            </a:br>
            <a:r>
              <a:rPr lang="en-US" sz="1200" i="1" dirty="0"/>
              <a:t> “Incorrect count of ‘r’ characters…”</a:t>
            </a:r>
            <a:br>
              <a:rPr lang="en-US" sz="1200" i="1" dirty="0"/>
            </a:br>
            <a:endParaRPr lang="en-US" sz="1200" i="1" dirty="0"/>
          </a:p>
        </p:txBody>
      </p:sp>
      <p:sp>
        <p:nvSpPr>
          <p:cNvPr id="12" name="TextBox 11">
            <a:extLst>
              <a:ext uri="{FF2B5EF4-FFF2-40B4-BE49-F238E27FC236}">
                <a16:creationId xmlns:a16="http://schemas.microsoft.com/office/drawing/2014/main" id="{B50DAEDC-AFC1-7D04-140D-D6D49F96823A}"/>
              </a:ext>
            </a:extLst>
          </p:cNvPr>
          <p:cNvSpPr txBox="1"/>
          <p:nvPr/>
        </p:nvSpPr>
        <p:spPr>
          <a:xfrm>
            <a:off x="722580" y="923925"/>
            <a:ext cx="3200400" cy="369332"/>
          </a:xfrm>
          <a:prstGeom prst="rect">
            <a:avLst/>
          </a:prstGeom>
          <a:noFill/>
        </p:spPr>
        <p:txBody>
          <a:bodyPr wrap="square" rtlCol="0">
            <a:spAutoFit/>
          </a:bodyPr>
          <a:lstStyle/>
          <a:p>
            <a:r>
              <a:rPr lang="en-US" dirty="0"/>
              <a:t>The AI we were told to expect…</a:t>
            </a:r>
          </a:p>
        </p:txBody>
      </p:sp>
      <p:sp>
        <p:nvSpPr>
          <p:cNvPr id="13" name="TextBox 12">
            <a:extLst>
              <a:ext uri="{FF2B5EF4-FFF2-40B4-BE49-F238E27FC236}">
                <a16:creationId xmlns:a16="http://schemas.microsoft.com/office/drawing/2014/main" id="{E8F3A658-BCC5-B31D-B260-56D7E1FC966E}"/>
              </a:ext>
            </a:extLst>
          </p:cNvPr>
          <p:cNvSpPr txBox="1"/>
          <p:nvPr/>
        </p:nvSpPr>
        <p:spPr>
          <a:xfrm>
            <a:off x="5489469" y="916233"/>
            <a:ext cx="3200400" cy="369332"/>
          </a:xfrm>
          <a:prstGeom prst="rect">
            <a:avLst/>
          </a:prstGeom>
          <a:noFill/>
        </p:spPr>
        <p:txBody>
          <a:bodyPr wrap="square" rtlCol="0">
            <a:spAutoFit/>
          </a:bodyPr>
          <a:lstStyle/>
          <a:p>
            <a:r>
              <a:rPr lang="en-US" dirty="0"/>
              <a:t>The AI we were given…</a:t>
            </a:r>
          </a:p>
        </p:txBody>
      </p:sp>
      <p:pic>
        <p:nvPicPr>
          <p:cNvPr id="15" name="Picture 14">
            <a:extLst>
              <a:ext uri="{FF2B5EF4-FFF2-40B4-BE49-F238E27FC236}">
                <a16:creationId xmlns:a16="http://schemas.microsoft.com/office/drawing/2014/main" id="{C399DBA7-6768-0D35-7B6C-0EBBC20F1532}"/>
              </a:ext>
            </a:extLst>
          </p:cNvPr>
          <p:cNvPicPr>
            <a:picLocks noChangeAspect="1"/>
          </p:cNvPicPr>
          <p:nvPr/>
        </p:nvPicPr>
        <p:blipFill>
          <a:blip r:embed="rId7"/>
          <a:stretch>
            <a:fillRect/>
          </a:stretch>
        </p:blipFill>
        <p:spPr>
          <a:xfrm>
            <a:off x="5070432" y="1306008"/>
            <a:ext cx="3959512" cy="1187242"/>
          </a:xfrm>
          <a:prstGeom prst="rect">
            <a:avLst/>
          </a:prstGeom>
        </p:spPr>
      </p:pic>
      <p:sp>
        <p:nvSpPr>
          <p:cNvPr id="17" name="TextBox 16">
            <a:extLst>
              <a:ext uri="{FF2B5EF4-FFF2-40B4-BE49-F238E27FC236}">
                <a16:creationId xmlns:a16="http://schemas.microsoft.com/office/drawing/2014/main" id="{79F95ACF-71B3-A184-91A7-F2E1033D78A0}"/>
              </a:ext>
            </a:extLst>
          </p:cNvPr>
          <p:cNvSpPr txBox="1"/>
          <p:nvPr/>
        </p:nvSpPr>
        <p:spPr>
          <a:xfrm>
            <a:off x="5070432" y="2493062"/>
            <a:ext cx="4130679" cy="276999"/>
          </a:xfrm>
          <a:prstGeom prst="rect">
            <a:avLst/>
          </a:prstGeom>
          <a:noFill/>
        </p:spPr>
        <p:txBody>
          <a:bodyPr wrap="square" rtlCol="0">
            <a:spAutoFit/>
          </a:bodyPr>
          <a:lstStyle/>
          <a:p>
            <a:r>
              <a:rPr lang="en-US" sz="1200" i="1" dirty="0"/>
              <a:t>ChatGPT, Dec 10, 2024</a:t>
            </a:r>
          </a:p>
        </p:txBody>
      </p:sp>
    </p:spTree>
    <p:extLst>
      <p:ext uri="{BB962C8B-B14F-4D97-AF65-F5344CB8AC3E}">
        <p14:creationId xmlns:p14="http://schemas.microsoft.com/office/powerpoint/2010/main" val="366415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Some problems with artificial intelligences (LLM)</a:t>
            </a:r>
          </a:p>
        </p:txBody>
      </p:sp>
      <p:sp>
        <p:nvSpPr>
          <p:cNvPr id="10" name="TextBox 9">
            <a:extLst>
              <a:ext uri="{FF2B5EF4-FFF2-40B4-BE49-F238E27FC236}">
                <a16:creationId xmlns:a16="http://schemas.microsoft.com/office/drawing/2014/main" id="{1C72A916-8D54-E8CE-DD65-901D892796DA}"/>
              </a:ext>
            </a:extLst>
          </p:cNvPr>
          <p:cNvSpPr txBox="1"/>
          <p:nvPr/>
        </p:nvSpPr>
        <p:spPr>
          <a:xfrm>
            <a:off x="602309" y="897064"/>
            <a:ext cx="4921250" cy="1456809"/>
          </a:xfrm>
          <a:prstGeom prst="rect">
            <a:avLst/>
          </a:prstGeom>
          <a:noFill/>
        </p:spPr>
        <p:txBody>
          <a:bodyPr wrap="square" rtlCol="0">
            <a:spAutoFit/>
          </a:bodyPr>
          <a:lstStyle/>
          <a:p>
            <a:r>
              <a:rPr lang="en-US" b="1" dirty="0"/>
              <a:t>Issues with accuracy (though rapidly improving)</a:t>
            </a:r>
          </a:p>
          <a:p>
            <a:pPr marL="285750" indent="-285750">
              <a:spcBef>
                <a:spcPts val="400"/>
              </a:spcBef>
              <a:spcAft>
                <a:spcPts val="400"/>
              </a:spcAft>
              <a:buFont typeface="Arial" panose="020B0604020202020204" pitchFamily="34" charset="0"/>
              <a:buChar char="•"/>
            </a:pPr>
            <a:r>
              <a:rPr lang="en-US" dirty="0"/>
              <a:t>“Hallucination”</a:t>
            </a:r>
          </a:p>
          <a:p>
            <a:pPr marL="285750" indent="-285750">
              <a:spcBef>
                <a:spcPts val="400"/>
              </a:spcBef>
              <a:spcAft>
                <a:spcPts val="400"/>
              </a:spcAft>
              <a:buFont typeface="Arial" panose="020B0604020202020204" pitchFamily="34" charset="0"/>
              <a:buChar char="•"/>
            </a:pPr>
            <a:r>
              <a:rPr lang="en-US" dirty="0"/>
              <a:t>Lack / fabrication of references</a:t>
            </a:r>
          </a:p>
          <a:p>
            <a:pPr marL="285750" indent="-285750">
              <a:spcBef>
                <a:spcPts val="400"/>
              </a:spcBef>
              <a:spcAft>
                <a:spcPts val="400"/>
              </a:spcAft>
              <a:buFont typeface="Arial" panose="020B0604020202020204" pitchFamily="34" charset="0"/>
              <a:buChar char="•"/>
            </a:pPr>
            <a:r>
              <a:rPr lang="en-US" dirty="0"/>
              <a:t>Biases / gaps in training data</a:t>
            </a:r>
          </a:p>
        </p:txBody>
      </p:sp>
      <p:pic>
        <p:nvPicPr>
          <p:cNvPr id="12" name="Picture 11" descr="A mask with different facial expressions&#10;&#10;Description automatically generated">
            <a:extLst>
              <a:ext uri="{FF2B5EF4-FFF2-40B4-BE49-F238E27FC236}">
                <a16:creationId xmlns:a16="http://schemas.microsoft.com/office/drawing/2014/main" id="{F1B519CF-9226-273B-9076-B6E45DF5F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279" y="2280674"/>
            <a:ext cx="3429000" cy="342900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4824E71E-A066-2110-2CCE-B01C14CAC1B9}"/>
              </a:ext>
            </a:extLst>
          </p:cNvPr>
          <p:cNvPicPr>
            <a:picLocks noChangeAspect="1"/>
          </p:cNvPicPr>
          <p:nvPr/>
        </p:nvPicPr>
        <p:blipFill>
          <a:blip r:embed="rId4">
            <a:extLst>
              <a:ext uri="{28A0092B-C50C-407E-A947-70E740481C1C}">
                <a14:useLocalDpi xmlns:a14="http://schemas.microsoft.com/office/drawing/2010/main" val="0"/>
              </a:ext>
            </a:extLst>
          </a:blip>
          <a:srcRect t="4867" r="28812" b="4867"/>
          <a:stretch/>
        </p:blipFill>
        <p:spPr>
          <a:xfrm>
            <a:off x="9390608" y="990600"/>
            <a:ext cx="2229892" cy="2827476"/>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4BFADCFD-1ECD-1CA7-B243-5D459DD0E3A5}"/>
              </a:ext>
            </a:extLst>
          </p:cNvPr>
          <p:cNvSpPr txBox="1"/>
          <p:nvPr/>
        </p:nvSpPr>
        <p:spPr>
          <a:xfrm>
            <a:off x="602309" y="2406395"/>
            <a:ext cx="5981700" cy="1708160"/>
          </a:xfrm>
          <a:prstGeom prst="rect">
            <a:avLst/>
          </a:prstGeom>
          <a:noFill/>
        </p:spPr>
        <p:txBody>
          <a:bodyPr wrap="square" rtlCol="0">
            <a:spAutoFit/>
          </a:bodyPr>
          <a:lstStyle/>
          <a:p>
            <a:pPr>
              <a:spcBef>
                <a:spcPts val="400"/>
              </a:spcBef>
              <a:spcAft>
                <a:spcPts val="400"/>
              </a:spcAft>
            </a:pPr>
            <a:r>
              <a:rPr lang="en-US" b="1" dirty="0"/>
              <a:t>“Poisoning the well”</a:t>
            </a:r>
          </a:p>
          <a:p>
            <a:pPr marL="285750" indent="-285750">
              <a:spcBef>
                <a:spcPts val="400"/>
              </a:spcBef>
              <a:spcAft>
                <a:spcPts val="400"/>
              </a:spcAft>
              <a:buFont typeface="Arial" panose="020B0604020202020204" pitchFamily="34" charset="0"/>
              <a:buChar char="•"/>
            </a:pPr>
            <a:r>
              <a:rPr lang="en-US" dirty="0"/>
              <a:t>Proliferation of AI data corrupts future training</a:t>
            </a:r>
          </a:p>
          <a:p>
            <a:pPr marL="285750" indent="-285750">
              <a:spcBef>
                <a:spcPts val="400"/>
              </a:spcBef>
              <a:spcAft>
                <a:spcPts val="200"/>
              </a:spcAft>
              <a:buFont typeface="Arial" panose="020B0604020202020204" pitchFamily="34" charset="0"/>
              <a:buChar char="•"/>
            </a:pPr>
            <a:r>
              <a:rPr lang="en-US" dirty="0"/>
              <a:t>Causes decline in </a:t>
            </a:r>
            <a:r>
              <a:rPr lang="en-US" i="1" dirty="0"/>
              <a:t>quantity</a:t>
            </a:r>
            <a:r>
              <a:rPr lang="en-US" dirty="0"/>
              <a:t> and </a:t>
            </a:r>
            <a:r>
              <a:rPr lang="en-US" i="1" dirty="0"/>
              <a:t>quality</a:t>
            </a:r>
            <a:r>
              <a:rPr lang="en-US" dirty="0"/>
              <a:t> of human-generated content </a:t>
            </a:r>
            <a:r>
              <a:rPr lang="en-US" i="1" dirty="0"/>
              <a:t>(and loss of expertise?) </a:t>
            </a:r>
          </a:p>
          <a:p>
            <a:pPr>
              <a:spcAft>
                <a:spcPts val="400"/>
              </a:spcAft>
            </a:pPr>
            <a:r>
              <a:rPr lang="en-US" i="1" dirty="0">
                <a:sym typeface="Wingdings" panose="05000000000000000000" pitchFamily="2" charset="2"/>
              </a:rPr>
              <a:t>	</a:t>
            </a:r>
            <a:r>
              <a:rPr lang="en-US" dirty="0">
                <a:sym typeface="Wingdings" panose="05000000000000000000" pitchFamily="2" charset="2"/>
              </a:rPr>
              <a:t> artists, writers, programmers (</a:t>
            </a:r>
            <a:r>
              <a:rPr lang="en-US" i="1" dirty="0" err="1">
                <a:sym typeface="Wingdings" panose="05000000000000000000" pitchFamily="2" charset="2"/>
              </a:rPr>
              <a:t>stackoverflow</a:t>
            </a:r>
            <a:r>
              <a:rPr lang="en-US" dirty="0">
                <a:sym typeface="Wingdings" panose="05000000000000000000" pitchFamily="2" charset="2"/>
              </a:rPr>
              <a:t>)</a:t>
            </a:r>
            <a:endParaRPr lang="en-US" dirty="0"/>
          </a:p>
        </p:txBody>
      </p:sp>
      <p:sp>
        <p:nvSpPr>
          <p:cNvPr id="14" name="TextBox 13">
            <a:extLst>
              <a:ext uri="{FF2B5EF4-FFF2-40B4-BE49-F238E27FC236}">
                <a16:creationId xmlns:a16="http://schemas.microsoft.com/office/drawing/2014/main" id="{0E022DC4-F31B-5828-4305-1BA900940930}"/>
              </a:ext>
            </a:extLst>
          </p:cNvPr>
          <p:cNvSpPr txBox="1"/>
          <p:nvPr/>
        </p:nvSpPr>
        <p:spPr>
          <a:xfrm>
            <a:off x="602309" y="4088907"/>
            <a:ext cx="8563570" cy="2441694"/>
          </a:xfrm>
          <a:prstGeom prst="rect">
            <a:avLst/>
          </a:prstGeom>
          <a:noFill/>
        </p:spPr>
        <p:txBody>
          <a:bodyPr wrap="square" rtlCol="0">
            <a:spAutoFit/>
          </a:bodyPr>
          <a:lstStyle/>
          <a:p>
            <a:pPr>
              <a:spcBef>
                <a:spcPts val="400"/>
              </a:spcBef>
              <a:spcAft>
                <a:spcPts val="400"/>
              </a:spcAft>
            </a:pPr>
            <a:r>
              <a:rPr lang="en-US" b="1" dirty="0"/>
              <a:t>Manipulation / Misinformation </a:t>
            </a:r>
          </a:p>
          <a:p>
            <a:pPr marL="285750" indent="-285750">
              <a:spcBef>
                <a:spcPts val="400"/>
              </a:spcBef>
              <a:spcAft>
                <a:spcPts val="400"/>
              </a:spcAft>
              <a:buFont typeface="Arial" panose="020B0604020202020204" pitchFamily="34" charset="0"/>
              <a:buChar char="•"/>
            </a:pPr>
            <a:r>
              <a:rPr lang="en-US" dirty="0"/>
              <a:t>Deep-fakes and the liar’s dividend</a:t>
            </a:r>
          </a:p>
          <a:p>
            <a:pPr marL="285750" indent="-285750">
              <a:spcBef>
                <a:spcPts val="400"/>
              </a:spcBef>
              <a:spcAft>
                <a:spcPts val="400"/>
              </a:spcAft>
              <a:buFont typeface="Arial" panose="020B0604020202020204" pitchFamily="34" charset="0"/>
              <a:buChar char="•"/>
            </a:pPr>
            <a:r>
              <a:rPr lang="en-US" dirty="0"/>
              <a:t>“Algorithmic radicalization” / “Rabbit-Hole effect”</a:t>
            </a:r>
            <a:br>
              <a:rPr lang="en-US" dirty="0"/>
            </a:br>
            <a:r>
              <a:rPr lang="en-US" dirty="0"/>
              <a:t>(via maximizing engagement)</a:t>
            </a:r>
          </a:p>
          <a:p>
            <a:pPr marL="285750" indent="-285750">
              <a:spcBef>
                <a:spcPts val="400"/>
              </a:spcBef>
              <a:buFont typeface="Arial" panose="020B0604020202020204" pitchFamily="34" charset="0"/>
              <a:buChar char="•"/>
            </a:pPr>
            <a:r>
              <a:rPr lang="en-US" dirty="0"/>
              <a:t>Intentional misuse; see </a:t>
            </a:r>
            <a:r>
              <a:rPr lang="en-US" i="1" dirty="0"/>
              <a:t>Costello et. al</a:t>
            </a:r>
            <a:r>
              <a:rPr lang="en-US" dirty="0"/>
              <a:t>. “</a:t>
            </a:r>
            <a:r>
              <a:rPr lang="en-US" dirty="0" err="1"/>
              <a:t>Debunkbot</a:t>
            </a:r>
            <a:r>
              <a:rPr lang="en-US" dirty="0"/>
              <a:t>” (2024)</a:t>
            </a:r>
          </a:p>
          <a:p>
            <a:pPr marL="285750" indent="-285750">
              <a:spcBef>
                <a:spcPts val="600"/>
              </a:spcBef>
              <a:buFont typeface="Arial" panose="020B0604020202020204" pitchFamily="34" charset="0"/>
              <a:buChar char="•"/>
            </a:pPr>
            <a:r>
              <a:rPr lang="en-US" dirty="0"/>
              <a:t>Hacking weights and features; see </a:t>
            </a:r>
            <a:r>
              <a:rPr lang="en-US" i="1" dirty="0"/>
              <a:t>Templeton. Scaling </a:t>
            </a:r>
            <a:r>
              <a:rPr lang="en-US" i="1" dirty="0" err="1"/>
              <a:t>monosemanticity</a:t>
            </a:r>
            <a:r>
              <a:rPr lang="en-US" i="1" dirty="0"/>
              <a:t>…  (2024)</a:t>
            </a:r>
            <a:br>
              <a:rPr lang="en-US" dirty="0"/>
            </a:br>
            <a:r>
              <a:rPr lang="en-US" dirty="0"/>
              <a:t>                                                            and </a:t>
            </a:r>
            <a:r>
              <a:rPr lang="en-US" i="1" dirty="0"/>
              <a:t>Zehavi. Facial misrecognition systems… (2023)</a:t>
            </a:r>
            <a:r>
              <a:rPr lang="en-US" dirty="0"/>
              <a:t> </a:t>
            </a:r>
          </a:p>
        </p:txBody>
      </p:sp>
    </p:spTree>
    <p:extLst>
      <p:ext uri="{BB962C8B-B14F-4D97-AF65-F5344CB8AC3E}">
        <p14:creationId xmlns:p14="http://schemas.microsoft.com/office/powerpoint/2010/main" val="393691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F3005EC8-C8F5-49B7-8CB1-F4E4283D9032}"/>
              </a:ext>
            </a:extLst>
          </p:cNvPr>
          <p:cNvSpPr/>
          <p:nvPr/>
        </p:nvSpPr>
        <p:spPr>
          <a:xfrm rot="16200000">
            <a:off x="3124726" y="-2367981"/>
            <a:ext cx="5934140" cy="11805219"/>
          </a:xfrm>
          <a:prstGeom prst="round2Diag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2611C31-7950-4FEE-BFBF-01FFDD55874C}"/>
              </a:ext>
            </a:extLst>
          </p:cNvPr>
          <p:cNvSpPr/>
          <p:nvPr/>
        </p:nvSpPr>
        <p:spPr>
          <a:xfrm>
            <a:off x="138737" y="143788"/>
            <a:ext cx="11117841" cy="6697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  </a:t>
            </a:r>
          </a:p>
        </p:txBody>
      </p:sp>
      <p:pic>
        <p:nvPicPr>
          <p:cNvPr id="6" name="Picture 5" descr="A diagram of a chat gpt&#10;&#10;Description automatically generated">
            <a:extLst>
              <a:ext uri="{FF2B5EF4-FFF2-40B4-BE49-F238E27FC236}">
                <a16:creationId xmlns:a16="http://schemas.microsoft.com/office/drawing/2014/main" id="{47AAA699-CE5B-2754-416F-D444B59A6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029" y="834891"/>
            <a:ext cx="4711942" cy="5188217"/>
          </a:xfrm>
          <a:prstGeom prst="rect">
            <a:avLst/>
          </a:prstGeom>
        </p:spPr>
      </p:pic>
    </p:spTree>
    <p:extLst>
      <p:ext uri="{BB962C8B-B14F-4D97-AF65-F5344CB8AC3E}">
        <p14:creationId xmlns:p14="http://schemas.microsoft.com/office/powerpoint/2010/main" val="541143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8453</TotalTime>
  <Words>1723</Words>
  <Application>Microsoft Office PowerPoint</Application>
  <PresentationFormat>Widescreen</PresentationFormat>
  <Paragraphs>180</Paragraphs>
  <Slides>18</Slides>
  <Notes>17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vt:lpstr>
      <vt:lpstr>Arial</vt:lpstr>
      <vt:lpstr>Calibri</vt:lpstr>
      <vt:lpstr>Calibri Light</vt:lpstr>
      <vt:lpstr>Cambria Math</vt:lpstr>
      <vt:lpstr>Eras Demi ITC</vt:lpstr>
      <vt:lpstr>RobotoDraft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Walter</dc:creator>
  <cp:lastModifiedBy>Benjamin Walter</cp:lastModifiedBy>
  <cp:revision>115</cp:revision>
  <dcterms:created xsi:type="dcterms:W3CDTF">2024-01-28T19:27:22Z</dcterms:created>
  <dcterms:modified xsi:type="dcterms:W3CDTF">2024-12-11T10:54:19Z</dcterms:modified>
</cp:coreProperties>
</file>